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1"/>
  </p:notesMasterIdLst>
  <p:sldIdLst>
    <p:sldId id="261" r:id="rId2"/>
    <p:sldId id="316" r:id="rId3"/>
    <p:sldId id="637" r:id="rId4"/>
    <p:sldId id="678" r:id="rId5"/>
    <p:sldId id="638" r:id="rId6"/>
    <p:sldId id="496" r:id="rId7"/>
    <p:sldId id="679" r:id="rId8"/>
    <p:sldId id="497" r:id="rId9"/>
    <p:sldId id="498" r:id="rId10"/>
    <p:sldId id="501" r:id="rId11"/>
    <p:sldId id="500" r:id="rId12"/>
    <p:sldId id="504" r:id="rId13"/>
    <p:sldId id="681" r:id="rId14"/>
    <p:sldId id="682" r:id="rId15"/>
    <p:sldId id="686" r:id="rId16"/>
    <p:sldId id="354" r:id="rId17"/>
    <p:sldId id="355" r:id="rId18"/>
    <p:sldId id="356" r:id="rId19"/>
    <p:sldId id="359" r:id="rId20"/>
    <p:sldId id="357" r:id="rId21"/>
    <p:sldId id="358" r:id="rId22"/>
    <p:sldId id="593" r:id="rId23"/>
    <p:sldId id="595" r:id="rId24"/>
    <p:sldId id="411" r:id="rId25"/>
    <p:sldId id="414" r:id="rId26"/>
    <p:sldId id="659" r:id="rId27"/>
    <p:sldId id="421" r:id="rId28"/>
    <p:sldId id="416" r:id="rId29"/>
    <p:sldId id="440" r:id="rId30"/>
    <p:sldId id="441" r:id="rId31"/>
    <p:sldId id="442" r:id="rId32"/>
    <p:sldId id="443" r:id="rId33"/>
    <p:sldId id="596" r:id="rId34"/>
    <p:sldId id="477" r:id="rId35"/>
    <p:sldId id="597" r:id="rId36"/>
    <p:sldId id="660" r:id="rId37"/>
    <p:sldId id="661" r:id="rId38"/>
    <p:sldId id="662" r:id="rId39"/>
    <p:sldId id="663" r:id="rId40"/>
    <p:sldId id="478" r:id="rId41"/>
    <p:sldId id="479" r:id="rId42"/>
    <p:sldId id="598" r:id="rId43"/>
    <p:sldId id="599" r:id="rId44"/>
    <p:sldId id="594" r:id="rId45"/>
    <p:sldId id="600" r:id="rId46"/>
    <p:sldId id="601" r:id="rId47"/>
    <p:sldId id="640" r:id="rId48"/>
    <p:sldId id="641" r:id="rId49"/>
    <p:sldId id="642" r:id="rId50"/>
    <p:sldId id="643" r:id="rId51"/>
    <p:sldId id="644" r:id="rId52"/>
    <p:sldId id="646" r:id="rId53"/>
    <p:sldId id="647" r:id="rId54"/>
    <p:sldId id="648" r:id="rId55"/>
    <p:sldId id="645" r:id="rId56"/>
    <p:sldId id="521" r:id="rId57"/>
    <p:sldId id="523" r:id="rId58"/>
    <p:sldId id="687" r:id="rId59"/>
    <p:sldId id="688" r:id="rId60"/>
    <p:sldId id="713" r:id="rId61"/>
    <p:sldId id="714" r:id="rId62"/>
    <p:sldId id="715" r:id="rId63"/>
    <p:sldId id="720" r:id="rId64"/>
    <p:sldId id="651" r:id="rId65"/>
    <p:sldId id="652" r:id="rId66"/>
    <p:sldId id="653" r:id="rId67"/>
    <p:sldId id="655" r:id="rId68"/>
    <p:sldId id="716" r:id="rId69"/>
    <p:sldId id="717" r:id="rId70"/>
    <p:sldId id="718" r:id="rId71"/>
    <p:sldId id="719" r:id="rId72"/>
    <p:sldId id="666" r:id="rId73"/>
    <p:sldId id="668" r:id="rId74"/>
    <p:sldId id="669" r:id="rId75"/>
    <p:sldId id="670" r:id="rId76"/>
    <p:sldId id="671" r:id="rId77"/>
    <p:sldId id="672" r:id="rId78"/>
    <p:sldId id="673" r:id="rId79"/>
    <p:sldId id="674" r:id="rId80"/>
    <p:sldId id="675" r:id="rId81"/>
    <p:sldId id="676" r:id="rId82"/>
    <p:sldId id="677" r:id="rId83"/>
    <p:sldId id="664" r:id="rId84"/>
    <p:sldId id="544" r:id="rId85"/>
    <p:sldId id="665" r:id="rId86"/>
    <p:sldId id="684" r:id="rId87"/>
    <p:sldId id="685" r:id="rId88"/>
    <p:sldId id="658" r:id="rId89"/>
    <p:sldId id="65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7"/>
    <p:restoredTop sz="90924"/>
  </p:normalViewPr>
  <p:slideViewPr>
    <p:cSldViewPr snapToGrid="0">
      <p:cViewPr varScale="1">
        <p:scale>
          <a:sx n="202" d="100"/>
          <a:sy n="202" d="100"/>
        </p:scale>
        <p:origin x="1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0003-FA4B-0F43-811D-7804FB41F3F8}"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BCCA0-B08A-8E45-8AB6-C85393D3FEC0}" type="slidenum">
              <a:rPr lang="en-US" smtClean="0"/>
              <a:t>‹#›</a:t>
            </a:fld>
            <a:endParaRPr lang="en-US"/>
          </a:p>
        </p:txBody>
      </p:sp>
    </p:spTree>
    <p:extLst>
      <p:ext uri="{BB962C8B-B14F-4D97-AF65-F5344CB8AC3E}">
        <p14:creationId xmlns:p14="http://schemas.microsoft.com/office/powerpoint/2010/main" val="202820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80DE-5A97-F385-0694-1869A21A8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08328-F018-1911-EF2D-DEEFB6E92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824EE-879F-580D-08AB-1144525CB5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76FF94-2100-BA66-39E7-C5C8567247B5}"/>
              </a:ext>
            </a:extLst>
          </p:cNvPr>
          <p:cNvSpPr>
            <a:spLocks noGrp="1"/>
          </p:cNvSpPr>
          <p:nvPr>
            <p:ph type="sldNum" sz="quarter" idx="5"/>
          </p:nvPr>
        </p:nvSpPr>
        <p:spPr/>
        <p:txBody>
          <a:bodyPr/>
          <a:lstStyle/>
          <a:p>
            <a:fld id="{5F76E3B6-4435-8642-AE57-CD54E637F96A}" type="slidenum">
              <a:rPr lang="en-US" smtClean="0"/>
              <a:t>3</a:t>
            </a:fld>
            <a:endParaRPr lang="en-US"/>
          </a:p>
        </p:txBody>
      </p:sp>
    </p:spTree>
    <p:extLst>
      <p:ext uri="{BB962C8B-B14F-4D97-AF65-F5344CB8AC3E}">
        <p14:creationId xmlns:p14="http://schemas.microsoft.com/office/powerpoint/2010/main" val="1204536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34</a:t>
            </a:fld>
            <a:endParaRPr lang="en-US"/>
          </a:p>
        </p:txBody>
      </p:sp>
    </p:spTree>
    <p:extLst>
      <p:ext uri="{BB962C8B-B14F-4D97-AF65-F5344CB8AC3E}">
        <p14:creationId xmlns:p14="http://schemas.microsoft.com/office/powerpoint/2010/main" val="833862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35</a:t>
            </a:fld>
            <a:endParaRPr lang="en-US"/>
          </a:p>
        </p:txBody>
      </p:sp>
    </p:spTree>
    <p:extLst>
      <p:ext uri="{BB962C8B-B14F-4D97-AF65-F5344CB8AC3E}">
        <p14:creationId xmlns:p14="http://schemas.microsoft.com/office/powerpoint/2010/main" val="1778133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with seeing theory binomial</a:t>
            </a:r>
          </a:p>
        </p:txBody>
      </p:sp>
      <p:sp>
        <p:nvSpPr>
          <p:cNvPr id="4" name="Slide Number Placeholder 3"/>
          <p:cNvSpPr>
            <a:spLocks noGrp="1"/>
          </p:cNvSpPr>
          <p:nvPr>
            <p:ph type="sldNum" sz="quarter" idx="5"/>
          </p:nvPr>
        </p:nvSpPr>
        <p:spPr/>
        <p:txBody>
          <a:bodyPr/>
          <a:lstStyle/>
          <a:p>
            <a:fld id="{74EBCCA0-B08A-8E45-8AB6-C85393D3FEC0}" type="slidenum">
              <a:rPr lang="en-US" smtClean="0"/>
              <a:t>42</a:t>
            </a:fld>
            <a:endParaRPr lang="en-US"/>
          </a:p>
        </p:txBody>
      </p:sp>
    </p:spTree>
    <p:extLst>
      <p:ext uri="{BB962C8B-B14F-4D97-AF65-F5344CB8AC3E}">
        <p14:creationId xmlns:p14="http://schemas.microsoft.com/office/powerpoint/2010/main" val="185092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44</a:t>
            </a:fld>
            <a:endParaRPr lang="en-US"/>
          </a:p>
        </p:txBody>
      </p:sp>
    </p:spTree>
    <p:extLst>
      <p:ext uri="{BB962C8B-B14F-4D97-AF65-F5344CB8AC3E}">
        <p14:creationId xmlns:p14="http://schemas.microsoft.com/office/powerpoint/2010/main" val="203322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is the margin of error called?</a:t>
            </a:r>
          </a:p>
        </p:txBody>
      </p:sp>
      <p:sp>
        <p:nvSpPr>
          <p:cNvPr id="4" name="Slide Number Placeholder 3"/>
          <p:cNvSpPr>
            <a:spLocks noGrp="1"/>
          </p:cNvSpPr>
          <p:nvPr>
            <p:ph type="sldNum" sz="quarter" idx="5"/>
          </p:nvPr>
        </p:nvSpPr>
        <p:spPr/>
        <p:txBody>
          <a:bodyPr/>
          <a:lstStyle/>
          <a:p>
            <a:fld id="{74EBCCA0-B08A-8E45-8AB6-C85393D3FEC0}" type="slidenum">
              <a:rPr lang="en-US" smtClean="0"/>
              <a:t>45</a:t>
            </a:fld>
            <a:endParaRPr lang="en-US"/>
          </a:p>
        </p:txBody>
      </p:sp>
    </p:spTree>
    <p:extLst>
      <p:ext uri="{BB962C8B-B14F-4D97-AF65-F5344CB8AC3E}">
        <p14:creationId xmlns:p14="http://schemas.microsoft.com/office/powerpoint/2010/main" val="4213529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time we are seeing a function of a random variable. Now functions of random variables don’t work like functions of traditional variables. So we can’t just plug in a distribution into the function to get the new distribution out. Instead we have to think about it through the cumulative distribution.</a:t>
            </a:r>
          </a:p>
        </p:txBody>
      </p:sp>
      <p:sp>
        <p:nvSpPr>
          <p:cNvPr id="4" name="Slide Number Placeholder 3"/>
          <p:cNvSpPr>
            <a:spLocks noGrp="1"/>
          </p:cNvSpPr>
          <p:nvPr>
            <p:ph type="sldNum" sz="quarter" idx="5"/>
          </p:nvPr>
        </p:nvSpPr>
        <p:spPr/>
        <p:txBody>
          <a:bodyPr/>
          <a:lstStyle/>
          <a:p>
            <a:fld id="{74EBCCA0-B08A-8E45-8AB6-C85393D3FEC0}" type="slidenum">
              <a:rPr lang="en-US" smtClean="0"/>
              <a:t>57</a:t>
            </a:fld>
            <a:endParaRPr lang="en-US"/>
          </a:p>
        </p:txBody>
      </p:sp>
    </p:spTree>
    <p:extLst>
      <p:ext uri="{BB962C8B-B14F-4D97-AF65-F5344CB8AC3E}">
        <p14:creationId xmlns:p14="http://schemas.microsoft.com/office/powerpoint/2010/main" val="376234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11.541 or (40.27, 63.37)</a:t>
            </a:r>
          </a:p>
        </p:txBody>
      </p:sp>
      <p:sp>
        <p:nvSpPr>
          <p:cNvPr id="4" name="Slide Number Placeholder 3"/>
          <p:cNvSpPr>
            <a:spLocks noGrp="1"/>
          </p:cNvSpPr>
          <p:nvPr>
            <p:ph type="sldNum" sz="quarter" idx="5"/>
          </p:nvPr>
        </p:nvSpPr>
        <p:spPr/>
        <p:txBody>
          <a:bodyPr/>
          <a:lstStyle/>
          <a:p>
            <a:fld id="{74EBCCA0-B08A-8E45-8AB6-C85393D3FEC0}" type="slidenum">
              <a:rPr lang="en-US" smtClean="0"/>
              <a:t>79</a:t>
            </a:fld>
            <a:endParaRPr lang="en-US"/>
          </a:p>
        </p:txBody>
      </p:sp>
    </p:spTree>
    <p:extLst>
      <p:ext uri="{BB962C8B-B14F-4D97-AF65-F5344CB8AC3E}">
        <p14:creationId xmlns:p14="http://schemas.microsoft.com/office/powerpoint/2010/main" val="340058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7D2C1-BB89-ECC8-EF03-B1818E14F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88E81-0915-9D38-197A-8D8EDAE3A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A05DF-083C-172B-C3E0-70C4B613726A}"/>
              </a:ext>
            </a:extLst>
          </p:cNvPr>
          <p:cNvSpPr>
            <a:spLocks noGrp="1"/>
          </p:cNvSpPr>
          <p:nvPr>
            <p:ph type="body" idx="1"/>
          </p:nvPr>
        </p:nvSpPr>
        <p:spPr/>
        <p:txBody>
          <a:bodyPr/>
          <a:lstStyle/>
          <a:p>
            <a:r>
              <a:rPr lang="en-US" dirty="0"/>
              <a:t>12 draws from a standard normal 100 times.</a:t>
            </a:r>
          </a:p>
        </p:txBody>
      </p:sp>
      <p:sp>
        <p:nvSpPr>
          <p:cNvPr id="4" name="Slide Number Placeholder 3">
            <a:extLst>
              <a:ext uri="{FF2B5EF4-FFF2-40B4-BE49-F238E27FC236}">
                <a16:creationId xmlns:a16="http://schemas.microsoft.com/office/drawing/2014/main" id="{F067B27D-6C13-DE6D-271D-6056364E6A59}"/>
              </a:ext>
            </a:extLst>
          </p:cNvPr>
          <p:cNvSpPr>
            <a:spLocks noGrp="1"/>
          </p:cNvSpPr>
          <p:nvPr>
            <p:ph type="sldNum" sz="quarter" idx="5"/>
          </p:nvPr>
        </p:nvSpPr>
        <p:spPr/>
        <p:txBody>
          <a:bodyPr/>
          <a:lstStyle/>
          <a:p>
            <a:fld id="{74EBCCA0-B08A-8E45-8AB6-C85393D3FEC0}" type="slidenum">
              <a:rPr lang="en-US" smtClean="0"/>
              <a:t>80</a:t>
            </a:fld>
            <a:endParaRPr lang="en-US"/>
          </a:p>
        </p:txBody>
      </p:sp>
    </p:spTree>
    <p:extLst>
      <p:ext uri="{BB962C8B-B14F-4D97-AF65-F5344CB8AC3E}">
        <p14:creationId xmlns:p14="http://schemas.microsoft.com/office/powerpoint/2010/main" val="96525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problem in statistics in assumptions which is why its great to have in your toolbox ways to not make assumptions when analyzing data.</a:t>
            </a:r>
          </a:p>
        </p:txBody>
      </p:sp>
      <p:sp>
        <p:nvSpPr>
          <p:cNvPr id="4" name="Slide Number Placeholder 3"/>
          <p:cNvSpPr>
            <a:spLocks noGrp="1"/>
          </p:cNvSpPr>
          <p:nvPr>
            <p:ph type="sldNum" sz="quarter" idx="5"/>
          </p:nvPr>
        </p:nvSpPr>
        <p:spPr/>
        <p:txBody>
          <a:bodyPr/>
          <a:lstStyle/>
          <a:p>
            <a:fld id="{74EBCCA0-B08A-8E45-8AB6-C85393D3FEC0}" type="slidenum">
              <a:rPr lang="en-US" smtClean="0"/>
              <a:t>81</a:t>
            </a:fld>
            <a:endParaRPr lang="en-US"/>
          </a:p>
        </p:txBody>
      </p:sp>
    </p:spTree>
    <p:extLst>
      <p:ext uri="{BB962C8B-B14F-4D97-AF65-F5344CB8AC3E}">
        <p14:creationId xmlns:p14="http://schemas.microsoft.com/office/powerpoint/2010/main" val="126702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84</a:t>
            </a:fld>
            <a:endParaRPr lang="en-US"/>
          </a:p>
        </p:txBody>
      </p:sp>
    </p:spTree>
    <p:extLst>
      <p:ext uri="{BB962C8B-B14F-4D97-AF65-F5344CB8AC3E}">
        <p14:creationId xmlns:p14="http://schemas.microsoft.com/office/powerpoint/2010/main" val="102049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5BF32-FDCD-5B09-5780-217F3601C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17EE9-7F45-4A8F-E3C5-31C455A03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084A0-454D-7330-833C-A55D4E0EC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DE20D-4BF2-1CCB-6A61-F682C0DE0159}"/>
              </a:ext>
            </a:extLst>
          </p:cNvPr>
          <p:cNvSpPr>
            <a:spLocks noGrp="1"/>
          </p:cNvSpPr>
          <p:nvPr>
            <p:ph type="sldNum" sz="quarter" idx="5"/>
          </p:nvPr>
        </p:nvSpPr>
        <p:spPr/>
        <p:txBody>
          <a:bodyPr/>
          <a:lstStyle/>
          <a:p>
            <a:fld id="{5F76E3B6-4435-8642-AE57-CD54E637F96A}" type="slidenum">
              <a:rPr lang="en-US" smtClean="0"/>
              <a:t>4</a:t>
            </a:fld>
            <a:endParaRPr lang="en-US"/>
          </a:p>
        </p:txBody>
      </p:sp>
    </p:spTree>
    <p:extLst>
      <p:ext uri="{BB962C8B-B14F-4D97-AF65-F5344CB8AC3E}">
        <p14:creationId xmlns:p14="http://schemas.microsoft.com/office/powerpoint/2010/main" val="4104984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453.3 to 540.7</a:t>
            </a:r>
          </a:p>
          <a:p>
            <a:r>
              <a:rPr lang="en-US" b="0" i="0" dirty="0">
                <a:solidFill>
                  <a:srgbClr val="000000"/>
                </a:solidFill>
                <a:effectLst/>
                <a:latin typeface="Times New Roman" panose="02020603050405020304" pitchFamily="18" charset="0"/>
              </a:rPr>
              <a:t>Of course, with more data points we can judge more carefully whether the mean is accurate and get a better estimate for the standard error as well.</a:t>
            </a:r>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87</a:t>
            </a:fld>
            <a:endParaRPr lang="en-US"/>
          </a:p>
        </p:txBody>
      </p:sp>
    </p:spTree>
    <p:extLst>
      <p:ext uri="{BB962C8B-B14F-4D97-AF65-F5344CB8AC3E}">
        <p14:creationId xmlns:p14="http://schemas.microsoft.com/office/powerpoint/2010/main" val="2139901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88</a:t>
            </a:fld>
            <a:endParaRPr lang="en-US"/>
          </a:p>
        </p:txBody>
      </p:sp>
    </p:spTree>
    <p:extLst>
      <p:ext uri="{BB962C8B-B14F-4D97-AF65-F5344CB8AC3E}">
        <p14:creationId xmlns:p14="http://schemas.microsoft.com/office/powerpoint/2010/main" val="1127989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140CA-E6A8-5764-3A27-3EE3F9F5C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4E032D-4311-734A-A1C9-18D2D98DC1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D4824-CE9F-513F-BD2B-70EB2BC522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B829AE-B3A7-E7D2-04CE-DE7D55BE54F6}"/>
              </a:ext>
            </a:extLst>
          </p:cNvPr>
          <p:cNvSpPr>
            <a:spLocks noGrp="1"/>
          </p:cNvSpPr>
          <p:nvPr>
            <p:ph type="sldNum" sz="quarter" idx="5"/>
          </p:nvPr>
        </p:nvSpPr>
        <p:spPr/>
        <p:txBody>
          <a:bodyPr/>
          <a:lstStyle/>
          <a:p>
            <a:fld id="{5F76E3B6-4435-8642-AE57-CD54E637F96A}" type="slidenum">
              <a:rPr lang="en-US" smtClean="0"/>
              <a:t>5</a:t>
            </a:fld>
            <a:endParaRPr lang="en-US"/>
          </a:p>
        </p:txBody>
      </p:sp>
    </p:spTree>
    <p:extLst>
      <p:ext uri="{BB962C8B-B14F-4D97-AF65-F5344CB8AC3E}">
        <p14:creationId xmlns:p14="http://schemas.microsoft.com/office/powerpoint/2010/main" val="340281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9ECF2-DF85-3B9D-91B4-2B985A267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82D75-9A1E-A66D-EBE6-51A32CC5D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ED14-73F0-BB83-CDD8-D3ADA530AB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DC3DBA-1D06-C64E-867A-48A718C09FC7}"/>
              </a:ext>
            </a:extLst>
          </p:cNvPr>
          <p:cNvSpPr>
            <a:spLocks noGrp="1"/>
          </p:cNvSpPr>
          <p:nvPr>
            <p:ph type="sldNum" sz="quarter" idx="5"/>
          </p:nvPr>
        </p:nvSpPr>
        <p:spPr/>
        <p:txBody>
          <a:bodyPr/>
          <a:lstStyle/>
          <a:p>
            <a:fld id="{5F76E3B6-4435-8642-AE57-CD54E637F96A}" type="slidenum">
              <a:rPr lang="en-US" smtClean="0"/>
              <a:t>13</a:t>
            </a:fld>
            <a:endParaRPr lang="en-US"/>
          </a:p>
        </p:txBody>
      </p:sp>
    </p:spTree>
    <p:extLst>
      <p:ext uri="{BB962C8B-B14F-4D97-AF65-F5344CB8AC3E}">
        <p14:creationId xmlns:p14="http://schemas.microsoft.com/office/powerpoint/2010/main" val="2671970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A514-6053-3F02-D20F-A6B52DC27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96CE3-0733-AA2E-18A9-8E9219828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001B4-D181-E010-F5F2-D83DD778F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97CC32-BAC0-F7D1-93AF-BD9E1106952B}"/>
              </a:ext>
            </a:extLst>
          </p:cNvPr>
          <p:cNvSpPr>
            <a:spLocks noGrp="1"/>
          </p:cNvSpPr>
          <p:nvPr>
            <p:ph type="sldNum" sz="quarter" idx="5"/>
          </p:nvPr>
        </p:nvSpPr>
        <p:spPr/>
        <p:txBody>
          <a:bodyPr/>
          <a:lstStyle/>
          <a:p>
            <a:fld id="{5F76E3B6-4435-8642-AE57-CD54E637F96A}" type="slidenum">
              <a:rPr lang="en-US" smtClean="0"/>
              <a:t>14</a:t>
            </a:fld>
            <a:endParaRPr lang="en-US"/>
          </a:p>
        </p:txBody>
      </p:sp>
    </p:spTree>
    <p:extLst>
      <p:ext uri="{BB962C8B-B14F-4D97-AF65-F5344CB8AC3E}">
        <p14:creationId xmlns:p14="http://schemas.microsoft.com/office/powerpoint/2010/main" val="961704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Having a distribution helps with creating a cost function.</a:t>
            </a:r>
          </a:p>
          <a:p>
            <a:endParaRPr lang="en-US" dirty="0"/>
          </a:p>
        </p:txBody>
      </p:sp>
      <p:sp>
        <p:nvSpPr>
          <p:cNvPr id="4" name="Slide Number Placeholder 3"/>
          <p:cNvSpPr>
            <a:spLocks noGrp="1"/>
          </p:cNvSpPr>
          <p:nvPr>
            <p:ph type="sldNum" sz="quarter" idx="5"/>
          </p:nvPr>
        </p:nvSpPr>
        <p:spPr/>
        <p:txBody>
          <a:bodyPr/>
          <a:lstStyle/>
          <a:p>
            <a:fld id="{74EBCCA0-B08A-8E45-8AB6-C85393D3FEC0}" type="slidenum">
              <a:rPr lang="en-US" smtClean="0"/>
              <a:t>15</a:t>
            </a:fld>
            <a:endParaRPr lang="en-US"/>
          </a:p>
        </p:txBody>
      </p:sp>
    </p:spTree>
    <p:extLst>
      <p:ext uri="{BB962C8B-B14F-4D97-AF65-F5344CB8AC3E}">
        <p14:creationId xmlns:p14="http://schemas.microsoft.com/office/powerpoint/2010/main" val="419345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calculation on paper. </a:t>
            </a:r>
          </a:p>
        </p:txBody>
      </p:sp>
      <p:sp>
        <p:nvSpPr>
          <p:cNvPr id="4" name="Slide Number Placeholder 3"/>
          <p:cNvSpPr>
            <a:spLocks noGrp="1"/>
          </p:cNvSpPr>
          <p:nvPr>
            <p:ph type="sldNum" sz="quarter" idx="5"/>
          </p:nvPr>
        </p:nvSpPr>
        <p:spPr/>
        <p:txBody>
          <a:bodyPr/>
          <a:lstStyle/>
          <a:p>
            <a:fld id="{74EBCCA0-B08A-8E45-8AB6-C85393D3FEC0}" type="slidenum">
              <a:rPr lang="en-US" smtClean="0"/>
              <a:t>16</a:t>
            </a:fld>
            <a:endParaRPr lang="en-US"/>
          </a:p>
        </p:txBody>
      </p:sp>
    </p:spTree>
    <p:extLst>
      <p:ext uri="{BB962C8B-B14F-4D97-AF65-F5344CB8AC3E}">
        <p14:creationId xmlns:p14="http://schemas.microsoft.com/office/powerpoint/2010/main" val="193884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this looks exactly like a simple mean. But now generalized.</a:t>
            </a:r>
          </a:p>
        </p:txBody>
      </p:sp>
      <p:sp>
        <p:nvSpPr>
          <p:cNvPr id="4" name="Slide Number Placeholder 3"/>
          <p:cNvSpPr>
            <a:spLocks noGrp="1"/>
          </p:cNvSpPr>
          <p:nvPr>
            <p:ph type="sldNum" sz="quarter" idx="5"/>
          </p:nvPr>
        </p:nvSpPr>
        <p:spPr/>
        <p:txBody>
          <a:bodyPr/>
          <a:lstStyle/>
          <a:p>
            <a:fld id="{74EBCCA0-B08A-8E45-8AB6-C85393D3FEC0}" type="slidenum">
              <a:rPr lang="en-US" smtClean="0"/>
              <a:t>24</a:t>
            </a:fld>
            <a:endParaRPr lang="en-US"/>
          </a:p>
        </p:txBody>
      </p:sp>
    </p:spTree>
    <p:extLst>
      <p:ext uri="{BB962C8B-B14F-4D97-AF65-F5344CB8AC3E}">
        <p14:creationId xmlns:p14="http://schemas.microsoft.com/office/powerpoint/2010/main" val="403361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were we able to do the algebra of splitting the expectation. Well, because integration is linear! </a:t>
            </a:r>
          </a:p>
        </p:txBody>
      </p:sp>
      <p:sp>
        <p:nvSpPr>
          <p:cNvPr id="4" name="Slide Number Placeholder 3"/>
          <p:cNvSpPr>
            <a:spLocks noGrp="1"/>
          </p:cNvSpPr>
          <p:nvPr>
            <p:ph type="sldNum" sz="quarter" idx="5"/>
          </p:nvPr>
        </p:nvSpPr>
        <p:spPr/>
        <p:txBody>
          <a:bodyPr/>
          <a:lstStyle/>
          <a:p>
            <a:fld id="{74EBCCA0-B08A-8E45-8AB6-C85393D3FEC0}" type="slidenum">
              <a:rPr lang="en-US" smtClean="0"/>
              <a:t>28</a:t>
            </a:fld>
            <a:endParaRPr lang="en-US"/>
          </a:p>
        </p:txBody>
      </p:sp>
    </p:spTree>
    <p:extLst>
      <p:ext uri="{BB962C8B-B14F-4D97-AF65-F5344CB8AC3E}">
        <p14:creationId xmlns:p14="http://schemas.microsoft.com/office/powerpoint/2010/main" val="3470436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60392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480001" y="6174000"/>
            <a:ext cx="2104645" cy="509137"/>
          </a:xfrm>
          <a:prstGeom prst="rect">
            <a:avLst/>
          </a:prstGeom>
        </p:spPr>
      </p:pic>
      <p:sp>
        <p:nvSpPr>
          <p:cNvPr id="7"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6928" y="3030584"/>
            <a:ext cx="6065072" cy="4020392"/>
          </a:xfrm>
          <a:prstGeom prst="rect">
            <a:avLst/>
          </a:prstGeom>
        </p:spPr>
      </p:pic>
    </p:spTree>
    <p:extLst>
      <p:ext uri="{BB962C8B-B14F-4D97-AF65-F5344CB8AC3E}">
        <p14:creationId xmlns:p14="http://schemas.microsoft.com/office/powerpoint/2010/main" val="2369746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p>
            <a:fld id="{09B7AD4A-C94A-7B42-9E17-606C7F366C4B}" type="slidenum">
              <a:rPr lang="nl-NL" smtClean="0"/>
              <a:t>‹#›</a:t>
            </a:fld>
            <a:endParaRPr lang="nl-NL"/>
          </a:p>
        </p:txBody>
      </p:sp>
      <p:pic>
        <p:nvPicPr>
          <p:cNvPr id="7" name="Afbeelding 6"/>
          <p:cNvPicPr>
            <a:picLocks noChangeAspect="1"/>
          </p:cNvPicPr>
          <p:nvPr userDrawn="1"/>
        </p:nvPicPr>
        <p:blipFill rotWithShape="1">
          <a:blip r:embed="rId2"/>
          <a:srcRect r="19769"/>
          <a:stretch/>
        </p:blipFill>
        <p:spPr>
          <a:xfrm>
            <a:off x="480001" y="6173621"/>
            <a:ext cx="2137056" cy="50630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9" name="Tijdelijke aanduiding voor datum 3"/>
          <p:cNvSpPr>
            <a:spLocks noGrp="1"/>
          </p:cNvSpPr>
          <p:nvPr>
            <p:ph type="dt" sz="half" idx="10"/>
          </p:nvPr>
        </p:nvSpPr>
        <p:spPr>
          <a:xfrm>
            <a:off x="9781607" y="6314803"/>
            <a:ext cx="1219287" cy="365125"/>
          </a:xfrm>
        </p:spPr>
        <p:txBody>
          <a:bodyPr/>
          <a:lstStyle/>
          <a:p>
            <a:endParaRPr lang="nl-NL" dirty="0"/>
          </a:p>
        </p:txBody>
      </p:sp>
    </p:spTree>
    <p:extLst>
      <p:ext uri="{BB962C8B-B14F-4D97-AF65-F5344CB8AC3E}">
        <p14:creationId xmlns:p14="http://schemas.microsoft.com/office/powerpoint/2010/main" val="3608838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ext slide dark blue">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1235"/>
          <a:stretch/>
        </p:blipFill>
        <p:spPr>
          <a:xfrm>
            <a:off x="480001" y="6174000"/>
            <a:ext cx="2096544" cy="509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7" name="Tijdelijke aanduiding voor datum 3"/>
          <p:cNvSpPr>
            <a:spLocks noGrp="1"/>
          </p:cNvSpPr>
          <p:nvPr>
            <p:ph type="dt" sz="half" idx="10"/>
          </p:nvPr>
        </p:nvSpPr>
        <p:spPr>
          <a:xfrm>
            <a:off x="9781607" y="6314803"/>
            <a:ext cx="1219287" cy="365125"/>
          </a:xfrm>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232399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ext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FFFFFF"/>
                </a:solidFill>
              </a:defRPr>
            </a:lvl1pPr>
          </a:lstStyle>
          <a:p>
            <a:r>
              <a:rPr lang="nl-NL" dirty="0"/>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7" name="Tijdelijke aanduiding voor datum 3"/>
          <p:cNvSpPr>
            <a:spLocks noGrp="1"/>
          </p:cNvSpPr>
          <p:nvPr>
            <p:ph type="dt" sz="half" idx="10"/>
          </p:nvPr>
        </p:nvSpPr>
        <p:spPr>
          <a:xfrm>
            <a:off x="9781607" y="6314803"/>
            <a:ext cx="1219287" cy="365125"/>
          </a:xfrm>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2481676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photo slide">
    <p:spTree>
      <p:nvGrpSpPr>
        <p:cNvPr id="1" name=""/>
        <p:cNvGrpSpPr/>
        <p:nvPr/>
      </p:nvGrpSpPr>
      <p:grpSpPr>
        <a:xfrm>
          <a:off x="0" y="0"/>
          <a:ext cx="0" cy="0"/>
          <a:chOff x="0" y="0"/>
          <a:chExt cx="0" cy="0"/>
        </a:xfrm>
      </p:grpSpPr>
      <p:sp>
        <p:nvSpPr>
          <p:cNvPr id="2" name="Titel 1"/>
          <p:cNvSpPr>
            <a:spLocks noGrp="1"/>
          </p:cNvSpPr>
          <p:nvPr>
            <p:ph type="title"/>
          </p:nvPr>
        </p:nvSpPr>
        <p:spPr>
          <a:xfrm>
            <a:off x="480002" y="414261"/>
            <a:ext cx="5246167" cy="1565897"/>
          </a:xfrm>
        </p:spPr>
        <p:txBody>
          <a:bodyPr/>
          <a:lstStyle/>
          <a:p>
            <a:r>
              <a:rPr lang="nl-NL" dirty="0"/>
              <a:t>Titelstijl van model bewerken</a:t>
            </a:r>
          </a:p>
        </p:txBody>
      </p:sp>
      <p:sp>
        <p:nvSpPr>
          <p:cNvPr id="3" name="Tijdelijke aanduiding voor inhoud 2"/>
          <p:cNvSpPr>
            <a:spLocks noGrp="1"/>
          </p:cNvSpPr>
          <p:nvPr>
            <p:ph idx="1"/>
          </p:nvPr>
        </p:nvSpPr>
        <p:spPr>
          <a:xfrm>
            <a:off x="480001" y="1980156"/>
            <a:ext cx="5246165" cy="3810096"/>
          </a:xfrm>
        </p:spPr>
        <p:txBody>
          <a:bodyPr/>
          <a:lstStyle>
            <a:lvl3pPr marL="954592" indent="0">
              <a:buNone/>
              <a:defRPr/>
            </a:lvl3pPr>
          </a:lstStyle>
          <a:p>
            <a:pPr lvl="0"/>
            <a:r>
              <a:rPr lang="nl-NL" dirty="0"/>
              <a:t>Klik om de tekststijl van het model te bewerken</a:t>
            </a:r>
          </a:p>
          <a:p>
            <a:pPr lvl="1"/>
            <a:r>
              <a:rPr lang="nl-NL" dirty="0"/>
              <a:t>Tweede niveau</a:t>
            </a:r>
          </a:p>
        </p:txBody>
      </p:sp>
      <p:sp>
        <p:nvSpPr>
          <p:cNvPr id="4" name="Tijdelijke aanduiding voor datum 3"/>
          <p:cNvSpPr>
            <a:spLocks noGrp="1"/>
          </p:cNvSpPr>
          <p:nvPr>
            <p:ph type="dt" sz="half" idx="10"/>
          </p:nvPr>
        </p:nvSpPr>
        <p:spPr>
          <a:xfrm>
            <a:off x="6126724" y="6318628"/>
            <a:ext cx="734312" cy="365125"/>
          </a:xfrm>
        </p:spPr>
        <p:txBody>
          <a:bodyPr/>
          <a:lstStyle/>
          <a:p>
            <a:endParaRPr lang="nl-NL"/>
          </a:p>
        </p:txBody>
      </p:sp>
      <p:sp>
        <p:nvSpPr>
          <p:cNvPr id="5" name="Tijdelijke aanduiding voor voettekst 4"/>
          <p:cNvSpPr>
            <a:spLocks noGrp="1"/>
          </p:cNvSpPr>
          <p:nvPr>
            <p:ph type="ftr" sz="quarter" idx="11"/>
          </p:nvPr>
        </p:nvSpPr>
        <p:spPr>
          <a:xfrm>
            <a:off x="6327003" y="6318628"/>
            <a:ext cx="4599935" cy="365125"/>
          </a:xfrm>
        </p:spPr>
        <p:txBody>
          <a:bodyPr/>
          <a:lstStyle/>
          <a:p>
            <a:endParaRPr lang="nl-NL"/>
          </a:p>
        </p:txBody>
      </p:sp>
      <p:sp>
        <p:nvSpPr>
          <p:cNvPr id="6" name="Tijdelijke aanduiding voor dianummer 5"/>
          <p:cNvSpPr>
            <a:spLocks noGrp="1"/>
          </p:cNvSpPr>
          <p:nvPr>
            <p:ph type="sldNum" sz="quarter" idx="12"/>
          </p:nvPr>
        </p:nvSpPr>
        <p:spPr>
          <a:xfrm>
            <a:off x="10926941" y="6318400"/>
            <a:ext cx="759969" cy="365125"/>
          </a:xfrm>
        </p:spPr>
        <p:txBody>
          <a:bodyPr/>
          <a:lstStyle/>
          <a:p>
            <a:fld id="{09B7AD4A-C94A-7B42-9E17-606C7F366C4B}" type="slidenum">
              <a:rPr lang="nl-NL" smtClean="0"/>
              <a:t>‹#›</a:t>
            </a:fld>
            <a:endParaRPr lang="nl-NL"/>
          </a:p>
        </p:txBody>
      </p:sp>
      <p:sp>
        <p:nvSpPr>
          <p:cNvPr id="8" name="Tijdelijke aanduiding voor afbeelding 7"/>
          <p:cNvSpPr>
            <a:spLocks noGrp="1"/>
          </p:cNvSpPr>
          <p:nvPr>
            <p:ph type="pic" sz="quarter" idx="13"/>
          </p:nvPr>
        </p:nvSpPr>
        <p:spPr>
          <a:xfrm>
            <a:off x="6126726" y="0"/>
            <a:ext cx="6065276" cy="6858000"/>
          </a:xfrm>
          <a:solidFill>
            <a:schemeClr val="bg1">
              <a:lumMod val="85000"/>
            </a:schemeClr>
          </a:solidFill>
        </p:spPr>
        <p:txBody>
          <a:bodyPr/>
          <a:lstStyle/>
          <a:p>
            <a:endParaRPr lang="nl-NL"/>
          </a:p>
        </p:txBody>
      </p:sp>
      <p:pic>
        <p:nvPicPr>
          <p:cNvPr id="9" name="Afbeelding 8"/>
          <p:cNvPicPr>
            <a:picLocks noChangeAspect="1"/>
          </p:cNvPicPr>
          <p:nvPr userDrawn="1"/>
        </p:nvPicPr>
        <p:blipFill rotWithShape="1">
          <a:blip r:embed="rId2"/>
          <a:srcRect r="19769"/>
          <a:stretch/>
        </p:blipFill>
        <p:spPr>
          <a:xfrm>
            <a:off x="480001" y="6173621"/>
            <a:ext cx="2137056" cy="506307"/>
          </a:xfrm>
          <a:prstGeom prst="rect">
            <a:avLst/>
          </a:prstGeom>
        </p:spPr>
      </p:pic>
    </p:spTree>
    <p:extLst>
      <p:ext uri="{BB962C8B-B14F-4D97-AF65-F5344CB8AC3E}">
        <p14:creationId xmlns:p14="http://schemas.microsoft.com/office/powerpoint/2010/main" val="200602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sli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3"/>
          </p:nvPr>
        </p:nvSpPr>
        <p:spPr>
          <a:xfrm>
            <a:off x="0" y="0"/>
            <a:ext cx="12192000" cy="6858000"/>
          </a:xfrm>
          <a:solidFill>
            <a:schemeClr val="bg2">
              <a:lumMod val="85000"/>
            </a:schemeClr>
          </a:solidFill>
        </p:spPr>
        <p:txBody>
          <a:bodyPr/>
          <a:lstStyle/>
          <a:p>
            <a:endParaRPr lang="nl-NL" dirty="0"/>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pPr/>
              <a:t>‹#›</a:t>
            </a:fld>
            <a:endParaRPr lang="nl-NL" dirty="0"/>
          </a:p>
        </p:txBody>
      </p:sp>
      <p:sp>
        <p:nvSpPr>
          <p:cNvPr id="11" name="Tijdelijke aanduiding voor tekst 6">
            <a:extLst>
              <a:ext uri="{FF2B5EF4-FFF2-40B4-BE49-F238E27FC236}">
                <a16:creationId xmlns:a16="http://schemas.microsoft.com/office/drawing/2014/main" id="{65C5AF04-DC40-0847-A150-8AD1FF13551E}"/>
              </a:ext>
            </a:extLst>
          </p:cNvPr>
          <p:cNvSpPr>
            <a:spLocks noGrp="1"/>
          </p:cNvSpPr>
          <p:nvPr>
            <p:ph type="body" sz="quarter" idx="15" hasCustomPrompt="1"/>
          </p:nvPr>
        </p:nvSpPr>
        <p:spPr>
          <a:xfrm>
            <a:off x="478267" y="6249250"/>
            <a:ext cx="2044800" cy="311151"/>
          </a:xfrm>
          <a:blipFill>
            <a:blip r:embed="rId2"/>
            <a:stretch>
              <a:fillRect/>
            </a:stretch>
          </a:blipFill>
        </p:spPr>
        <p:txBody>
          <a:bodyPr/>
          <a:lstStyle>
            <a:lvl1pPr marL="0" indent="0" algn="ctr">
              <a:buNone/>
              <a:defRPr sz="1067"/>
            </a:lvl1pPr>
            <a:lvl2pPr marL="478355" indent="0">
              <a:buNone/>
              <a:defRPr sz="1067"/>
            </a:lvl2pPr>
            <a:lvl3pPr marL="954592" indent="0">
              <a:buNone/>
              <a:defRPr sz="1067"/>
            </a:lvl3pPr>
            <a:lvl4pPr marL="1432948" indent="0">
              <a:buNone/>
              <a:defRPr sz="1067"/>
            </a:lvl4pPr>
            <a:lvl5pPr marL="1911302" indent="0">
              <a:buNone/>
              <a:defRPr sz="1067"/>
            </a:lvl5pPr>
          </a:lstStyle>
          <a:p>
            <a:pPr lvl="0"/>
            <a:r>
              <a:rPr lang="nl-NL" dirty="0"/>
              <a:t>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6" name="Tijdelijke aanduiding voor datum 3"/>
          <p:cNvSpPr>
            <a:spLocks noGrp="1"/>
          </p:cNvSpPr>
          <p:nvPr>
            <p:ph type="dt" sz="half" idx="10"/>
          </p:nvPr>
        </p:nvSpPr>
        <p:spPr>
          <a:xfrm>
            <a:off x="9781607" y="6314803"/>
            <a:ext cx="1219287" cy="365125"/>
          </a:xfrm>
        </p:spPr>
        <p:txBody>
          <a:bodyPr/>
          <a:lstStyle>
            <a:lvl1pPr>
              <a:defRPr>
                <a:solidFill>
                  <a:schemeClr val="tx1"/>
                </a:solidFill>
              </a:defRPr>
            </a:lvl1pPr>
          </a:lstStyle>
          <a:p>
            <a:endParaRPr lang="nl-NL" dirty="0"/>
          </a:p>
        </p:txBody>
      </p:sp>
    </p:spTree>
    <p:extLst>
      <p:ext uri="{BB962C8B-B14F-4D97-AF65-F5344CB8AC3E}">
        <p14:creationId xmlns:p14="http://schemas.microsoft.com/office/powerpoint/2010/main" val="2814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t>‹#›</a:t>
            </a:fld>
            <a:endParaRPr lang="nl-NL"/>
          </a:p>
        </p:txBody>
      </p:sp>
      <p:sp>
        <p:nvSpPr>
          <p:cNvPr id="7" name="Tijdelijke aanduiding voor tabel 6"/>
          <p:cNvSpPr>
            <a:spLocks noGrp="1"/>
          </p:cNvSpPr>
          <p:nvPr>
            <p:ph type="tbl" sz="quarter" idx="13"/>
          </p:nvPr>
        </p:nvSpPr>
        <p:spPr>
          <a:xfrm>
            <a:off x="480486" y="1296001"/>
            <a:ext cx="11101916" cy="4309231"/>
          </a:xfrm>
        </p:spPr>
        <p:txBody>
          <a:bodyPr/>
          <a:lstStyle/>
          <a:p>
            <a:endParaRPr lang="nl-NL"/>
          </a:p>
        </p:txBody>
      </p:sp>
      <p:pic>
        <p:nvPicPr>
          <p:cNvPr id="8" name="Afbeelding 7"/>
          <p:cNvPicPr>
            <a:picLocks noChangeAspect="1"/>
          </p:cNvPicPr>
          <p:nvPr userDrawn="1"/>
        </p:nvPicPr>
        <p:blipFill rotWithShape="1">
          <a:blip r:embed="rId2"/>
          <a:srcRect r="19769"/>
          <a:stretch/>
        </p:blipFill>
        <p:spPr>
          <a:xfrm>
            <a:off x="480001" y="6173621"/>
            <a:ext cx="2137056" cy="50630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10" name="Tijdelijke aanduiding voor datum 3"/>
          <p:cNvSpPr>
            <a:spLocks noGrp="1"/>
          </p:cNvSpPr>
          <p:nvPr>
            <p:ph type="dt" sz="half" idx="10"/>
          </p:nvPr>
        </p:nvSpPr>
        <p:spPr>
          <a:xfrm>
            <a:off x="9781607" y="6314803"/>
            <a:ext cx="1219287" cy="365125"/>
          </a:xfrm>
        </p:spPr>
        <p:txBody>
          <a:bodyPr/>
          <a:lstStyle/>
          <a:p>
            <a:endParaRPr lang="nl-NL" dirty="0"/>
          </a:p>
        </p:txBody>
      </p:sp>
    </p:spTree>
    <p:extLst>
      <p:ext uri="{BB962C8B-B14F-4D97-AF65-F5344CB8AC3E}">
        <p14:creationId xmlns:p14="http://schemas.microsoft.com/office/powerpoint/2010/main" val="1206062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illustration">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6928" y="3030584"/>
            <a:ext cx="6065072" cy="4020392"/>
          </a:xfrm>
          <a:prstGeom prst="rect">
            <a:avLst/>
          </a:prstGeom>
        </p:spPr>
      </p:pic>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3734630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illustration">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5" name="Afbeelding 4" descr="Future loo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5318" y="2513330"/>
            <a:ext cx="4710511" cy="4349289"/>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3987025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231638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hoto Randwij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3" y="253136"/>
            <a:ext cx="9836193" cy="2205259"/>
          </a:xfrm>
        </p:spPr>
        <p:txBody>
          <a:bodyPr>
            <a:noAutofit/>
          </a:bodyPr>
          <a:lstStyle>
            <a:lvl1pPr>
              <a:defRPr sz="7200">
                <a:solidFill>
                  <a:srgbClr val="001A3B"/>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001A3B"/>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271920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hoto Randwij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3" y="253136"/>
            <a:ext cx="9836193" cy="2205259"/>
          </a:xfrm>
        </p:spPr>
        <p:txBody>
          <a:bodyPr>
            <a:noAutofit/>
          </a:bodyPr>
          <a:lstStyle>
            <a:lvl1pPr>
              <a:defRPr sz="7200">
                <a:solidFill>
                  <a:srgbClr val="001A3B"/>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001A3B"/>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5619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sp>
        <p:nvSpPr>
          <p:cNvPr id="6"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411858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sp>
        <p:nvSpPr>
          <p:cNvPr id="6"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6929" y="3030584"/>
            <a:ext cx="6065071" cy="4020392"/>
          </a:xfrm>
          <a:prstGeom prst="rect">
            <a:avLst/>
          </a:prstGeom>
        </p:spPr>
      </p:pic>
    </p:spTree>
    <p:extLst>
      <p:ext uri="{BB962C8B-B14F-4D97-AF65-F5344CB8AC3E}">
        <p14:creationId xmlns:p14="http://schemas.microsoft.com/office/powerpoint/2010/main" val="190232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480001" y="6174000"/>
            <a:ext cx="2104645" cy="509137"/>
          </a:xfrm>
          <a:prstGeom prst="rect">
            <a:avLst/>
          </a:prstGeom>
        </p:spPr>
      </p:pic>
      <p:sp>
        <p:nvSpPr>
          <p:cNvPr id="7"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110213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80001" y="414260"/>
            <a:ext cx="11102399" cy="7560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480001" y="1296000"/>
            <a:ext cx="11102399" cy="4445149"/>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4312625" y="6318628"/>
            <a:ext cx="1219287" cy="365125"/>
          </a:xfrm>
          <a:prstGeom prst="rect">
            <a:avLst/>
          </a:prstGeom>
        </p:spPr>
        <p:txBody>
          <a:bodyPr vert="horz" lIns="0" tIns="0" rIns="0" bIns="0" rtlCol="0" anchor="t" anchorCtr="0"/>
          <a:lstStyle>
            <a:lvl1pPr algn="r">
              <a:defRPr sz="1333">
                <a:solidFill>
                  <a:schemeClr val="tx1"/>
                </a:solidFill>
                <a:latin typeface="+mj-lt"/>
                <a:cs typeface="Verdana"/>
              </a:defRPr>
            </a:lvl1pPr>
          </a:lstStyle>
          <a:p>
            <a:endParaRPr lang="nl-NL" dirty="0"/>
          </a:p>
        </p:txBody>
      </p:sp>
      <p:sp>
        <p:nvSpPr>
          <p:cNvPr id="5" name="Tijdelijke aanduiding voor voettekst 4"/>
          <p:cNvSpPr>
            <a:spLocks noGrp="1"/>
          </p:cNvSpPr>
          <p:nvPr>
            <p:ph type="ftr" sz="quarter" idx="3"/>
          </p:nvPr>
        </p:nvSpPr>
        <p:spPr>
          <a:xfrm>
            <a:off x="5697661" y="6318628"/>
            <a:ext cx="5303544" cy="365125"/>
          </a:xfrm>
          <a:prstGeom prst="rect">
            <a:avLst/>
          </a:prstGeom>
        </p:spPr>
        <p:txBody>
          <a:bodyPr vert="horz" lIns="0" tIns="0" rIns="0" bIns="0" rtlCol="0" anchor="t" anchorCtr="0"/>
          <a:lstStyle>
            <a:lvl1pPr algn="r">
              <a:defRPr sz="1333">
                <a:solidFill>
                  <a:schemeClr val="tx1"/>
                </a:solidFill>
                <a:latin typeface="+mn-lt"/>
                <a:cs typeface="Verdana"/>
              </a:defRPr>
            </a:lvl1pPr>
          </a:lstStyle>
          <a:p>
            <a:endParaRPr lang="nl-NL" dirty="0"/>
          </a:p>
        </p:txBody>
      </p:sp>
      <p:sp>
        <p:nvSpPr>
          <p:cNvPr id="6" name="Tijdelijke aanduiding voor dianummer 5"/>
          <p:cNvSpPr>
            <a:spLocks noGrp="1"/>
          </p:cNvSpPr>
          <p:nvPr>
            <p:ph type="sldNum" sz="quarter" idx="4"/>
          </p:nvPr>
        </p:nvSpPr>
        <p:spPr>
          <a:xfrm>
            <a:off x="11088190" y="6318400"/>
            <a:ext cx="494209" cy="365125"/>
          </a:xfrm>
          <a:prstGeom prst="rect">
            <a:avLst/>
          </a:prstGeom>
        </p:spPr>
        <p:txBody>
          <a:bodyPr vert="horz" lIns="0" tIns="0" rIns="0" bIns="0" rtlCol="0" anchor="t" anchorCtr="0"/>
          <a:lstStyle>
            <a:lvl1pPr algn="r">
              <a:defRPr sz="1333">
                <a:solidFill>
                  <a:schemeClr val="tx1"/>
                </a:solidFill>
                <a:latin typeface="+mn-lt"/>
                <a:cs typeface="Verdana"/>
              </a:defRPr>
            </a:lvl1pPr>
          </a:lstStyle>
          <a:p>
            <a:fld id="{09B7AD4A-C94A-7B42-9E17-606C7F366C4B}" type="slidenum">
              <a:rPr lang="nl-NL" smtClean="0"/>
              <a:pPr/>
              <a:t>‹#›</a:t>
            </a:fld>
            <a:endParaRPr lang="nl-NL" dirty="0"/>
          </a:p>
        </p:txBody>
      </p:sp>
    </p:spTree>
    <p:extLst>
      <p:ext uri="{BB962C8B-B14F-4D97-AF65-F5344CB8AC3E}">
        <p14:creationId xmlns:p14="http://schemas.microsoft.com/office/powerpoint/2010/main" val="765132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609585" rtl="0" eaLnBrk="1" latinLnBrk="0" hangingPunct="1">
        <a:spcBef>
          <a:spcPct val="0"/>
        </a:spcBef>
        <a:buNone/>
        <a:defRPr sz="4267" b="1" kern="1200">
          <a:solidFill>
            <a:schemeClr val="tx2"/>
          </a:solidFill>
          <a:latin typeface="+mj-lt"/>
          <a:ea typeface="+mj-ea"/>
          <a:cs typeface="Verdana"/>
        </a:defRPr>
      </a:lvl1pPr>
    </p:titleStyle>
    <p:bodyStyle>
      <a:lvl1pPr marL="457189" indent="-457189" algn="l" defTabSz="609585" rtl="0" eaLnBrk="1" latinLnBrk="0" hangingPunct="1">
        <a:spcBef>
          <a:spcPts val="0"/>
        </a:spcBef>
        <a:buFont typeface="Arial"/>
        <a:buChar char="•"/>
        <a:defRPr sz="4267" kern="1200">
          <a:solidFill>
            <a:schemeClr val="tx1"/>
          </a:solidFill>
          <a:latin typeface="+mj-lt"/>
          <a:ea typeface="+mn-ea"/>
          <a:cs typeface="Verdana"/>
        </a:defRPr>
      </a:lvl1pPr>
      <a:lvl2pPr marL="956709" indent="-478355" algn="l" defTabSz="609585" rtl="0" eaLnBrk="1" latinLnBrk="0" hangingPunct="1">
        <a:spcBef>
          <a:spcPts val="0"/>
        </a:spcBef>
        <a:buFont typeface="Lucida Grande"/>
        <a:buChar char="-"/>
        <a:defRPr sz="3733" kern="1200">
          <a:solidFill>
            <a:schemeClr val="tx1"/>
          </a:solidFill>
          <a:latin typeface="+mj-lt"/>
          <a:ea typeface="+mn-ea"/>
          <a:cs typeface="Verdana"/>
        </a:defRPr>
      </a:lvl2pPr>
      <a:lvl3pPr marL="1430831" indent="-476239" algn="l" defTabSz="609585" rtl="0" eaLnBrk="1" latinLnBrk="0" hangingPunct="1">
        <a:spcBef>
          <a:spcPts val="0"/>
        </a:spcBef>
        <a:buFont typeface="Lucida Grande"/>
        <a:buChar char="-"/>
        <a:defRPr sz="3200" kern="1200">
          <a:solidFill>
            <a:schemeClr val="tx1"/>
          </a:solidFill>
          <a:latin typeface="+mj-lt"/>
          <a:ea typeface="+mn-ea"/>
          <a:cs typeface="Verdana"/>
        </a:defRPr>
      </a:lvl3pPr>
      <a:lvl4pPr marL="1907070" indent="-474121" algn="l" defTabSz="609585" rtl="0" eaLnBrk="1" latinLnBrk="0" hangingPunct="1">
        <a:spcBef>
          <a:spcPts val="0"/>
        </a:spcBef>
        <a:buFont typeface="Lucida Grande"/>
        <a:buChar char="-"/>
        <a:defRPr sz="2667" kern="1200">
          <a:solidFill>
            <a:schemeClr val="tx1"/>
          </a:solidFill>
          <a:latin typeface="+mj-lt"/>
          <a:ea typeface="+mn-ea"/>
          <a:cs typeface="Verdana"/>
        </a:defRPr>
      </a:lvl4pPr>
      <a:lvl5pPr marL="2391774" indent="-480472" algn="l" defTabSz="609585" rtl="0" eaLnBrk="1" latinLnBrk="0" hangingPunct="1">
        <a:spcBef>
          <a:spcPts val="0"/>
        </a:spcBef>
        <a:buFont typeface="Lucida Grande"/>
        <a:buChar char="-"/>
        <a:defRPr sz="2667" kern="1200">
          <a:solidFill>
            <a:schemeClr val="tx1"/>
          </a:solidFill>
          <a:latin typeface="+mj-lt"/>
          <a:ea typeface="+mn-ea"/>
          <a:cs typeface="Verdan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nl-NL"/>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60.png"/></Relationships>
</file>

<file path=ppt/slides/_rels/slide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0.png"/><Relationship Id="rId1" Type="http://schemas.openxmlformats.org/officeDocument/2006/relationships/slideLayout" Target="../slideLayouts/slideLayout11.xml"/><Relationship Id="rId5" Type="http://schemas.openxmlformats.org/officeDocument/2006/relationships/image" Target="../media/image321.png"/><Relationship Id="rId4" Type="http://schemas.openxmlformats.org/officeDocument/2006/relationships/image" Target="../media/image311.png"/></Relationships>
</file>

<file path=ppt/slides/_rels/slide2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0.png"/></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1.xml"/><Relationship Id="rId4" Type="http://schemas.openxmlformats.org/officeDocument/2006/relationships/image" Target="../media/image410.png"/></Relationships>
</file>

<file path=ppt/slides/_rels/slide3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320.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51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d_qvLDhkg00" TargetMode="External"/><Relationship Id="rId2" Type="http://schemas.openxmlformats.org/officeDocument/2006/relationships/hyperlink" Target="https://www.youtube.com/watch?v=zeJD6dqJ5lo&amp;t=0s"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1/relationships/webextension" Target="../webextensions/webextension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1/relationships/webextension" Target="../webextensions/webextension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21.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1/relationships/webextension" Target="../webextensions/webextension3.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1/relationships/webextension" Target="../webextensions/webextension4.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1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84.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9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2784" y="253136"/>
            <a:ext cx="9247059" cy="2205259"/>
          </a:xfrm>
        </p:spPr>
        <p:txBody>
          <a:bodyPr/>
          <a:lstStyle/>
          <a:p>
            <a:r>
              <a:rPr lang="en-US" dirty="0"/>
              <a:t>BCS1520: Statistics</a:t>
            </a:r>
          </a:p>
        </p:txBody>
      </p:sp>
      <p:sp>
        <p:nvSpPr>
          <p:cNvPr id="3" name="Subtitle 2"/>
          <p:cNvSpPr>
            <a:spLocks noGrp="1"/>
          </p:cNvSpPr>
          <p:nvPr>
            <p:ph type="subTitle" idx="1"/>
          </p:nvPr>
        </p:nvSpPr>
        <p:spPr/>
        <p:txBody>
          <a:bodyPr/>
          <a:lstStyle/>
          <a:p>
            <a:r>
              <a:rPr lang="en-US" b="1" dirty="0"/>
              <a:t>Lecture 06: </a:t>
            </a:r>
          </a:p>
          <a:p>
            <a:r>
              <a:rPr lang="en-US" b="1" dirty="0"/>
              <a:t>Probability meets Statistics</a:t>
            </a:r>
          </a:p>
        </p:txBody>
      </p:sp>
    </p:spTree>
    <p:extLst>
      <p:ext uri="{BB962C8B-B14F-4D97-AF65-F5344CB8AC3E}">
        <p14:creationId xmlns:p14="http://schemas.microsoft.com/office/powerpoint/2010/main" val="110467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2"/>
              <a:ext cx="11101917" cy="311404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Properties of Counting Process</a:t>
                          </a:r>
                        </a:p>
                      </a:txBody>
                      <a:tcPr marL="121920" marR="121920" marT="60960" marB="60960"/>
                    </a:tc>
                    <a:extLst>
                      <a:ext uri="{0D108BD9-81ED-4DB2-BD59-A6C34878D82A}">
                        <a16:rowId xmlns:a16="http://schemas.microsoft.com/office/drawing/2014/main" val="4282699494"/>
                      </a:ext>
                    </a:extLst>
                  </a:tr>
                  <a:tr h="528320">
                    <a:tc>
                      <a:txBody>
                        <a:bodyPr/>
                        <a:lstStyle/>
                        <a:p>
                          <a:r>
                            <a:rPr lang="en-US" sz="2700" dirty="0"/>
                            <a:t>A </a:t>
                          </a:r>
                          <a:r>
                            <a:rPr lang="en-US" sz="2700" b="1" i="1" dirty="0"/>
                            <a:t>counting process</a:t>
                          </a:r>
                          <a:r>
                            <a:rPr lang="en-US" sz="2700" dirty="0"/>
                            <a:t>, </a:t>
                          </a:r>
                          <a14:m>
                            <m:oMath xmlns:m="http://schemas.openxmlformats.org/officeDocument/2006/math">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𝑡</m:t>
                                      </m:r>
                                    </m:e>
                                  </m:d>
                                  <m:r>
                                    <a:rPr lang="en-US" sz="2700" i="1">
                                      <a:latin typeface="Cambria Math" panose="02040503050406030204" pitchFamily="18" charset="0"/>
                                    </a:rPr>
                                    <m:t>, </m:t>
                                  </m:r>
                                  <m:r>
                                    <a:rPr lang="en-US" sz="2700" i="1">
                                      <a:latin typeface="Cambria Math" panose="02040503050406030204" pitchFamily="18" charset="0"/>
                                    </a:rPr>
                                    <m:t>𝑡</m:t>
                                  </m:r>
                                  <m:r>
                                    <a:rPr lang="en-US" sz="2700" i="1">
                                      <a:latin typeface="Cambria Math" panose="02040503050406030204" pitchFamily="18" charset="0"/>
                                    </a:rPr>
                                    <m:t>≥0</m:t>
                                  </m:r>
                                </m:e>
                              </m:d>
                            </m:oMath>
                          </a14:m>
                          <a:r>
                            <a:rPr lang="en-US" sz="2700" dirty="0"/>
                            <a:t>, has</a:t>
                          </a:r>
                        </a:p>
                      </a:txBody>
                      <a:tcPr marL="121920" marR="121920" marT="60960" marB="60960"/>
                    </a:tc>
                    <a:extLst>
                      <a:ext uri="{0D108BD9-81ED-4DB2-BD59-A6C34878D82A}">
                        <a16:rowId xmlns:a16="http://schemas.microsoft.com/office/drawing/2014/main" val="2257841623"/>
                      </a:ext>
                    </a:extLst>
                  </a:tr>
                  <a:tr h="934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700" b="1" i="1" dirty="0"/>
                            <a:t>independent increments</a:t>
                          </a:r>
                          <a:r>
                            <a:rPr lang="en-US" sz="2700" dirty="0"/>
                            <a:t> if, given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1</m:t>
                                  </m:r>
                                </m:sub>
                              </m:sSub>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3</m:t>
                                  </m:r>
                                </m:sub>
                              </m:sSub>
                            </m:oMath>
                          </a14:m>
                          <a:r>
                            <a:rPr lang="en-US" sz="2700" dirty="0"/>
                            <a:t>, </a:t>
                          </a:r>
                          <a14:m>
                            <m:oMath xmlns:m="http://schemas.openxmlformats.org/officeDocument/2006/math">
                              <m:r>
                                <a:rPr lang="en-US" sz="2700" i="1">
                                  <a:latin typeface="Cambria Math" panose="02040503050406030204" pitchFamily="18" charset="0"/>
                                </a:rPr>
                                <m:t>𝑁</m:t>
                              </m:r>
                              <m:r>
                                <a:rPr lang="en-US" sz="2700" i="1">
                                  <a:latin typeface="Cambria Math" panose="02040503050406030204" pitchFamily="18" charset="0"/>
                                </a:rPr>
                                <m:t>(</m:t>
                              </m:r>
                              <m:sSub>
                                <m:sSubPr>
                                  <m:ctrlPr>
                                    <a:rPr lang="en-US" sz="2700" i="1">
                                      <a:latin typeface="Cambria Math" panose="02040503050406030204" pitchFamily="18" charset="0"/>
                                    </a:rPr>
                                  </m:ctrlPr>
                                </m:sSubPr>
                                <m:e>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m:t>
                                  </m:r>
                                  <m:r>
                                    <a:rPr lang="en-US" sz="2700" i="1">
                                      <a:latin typeface="Cambria Math" panose="02040503050406030204" pitchFamily="18" charset="0"/>
                                    </a:rPr>
                                    <m:t>𝑡</m:t>
                                  </m:r>
                                </m:e>
                                <m:sub>
                                  <m:r>
                                    <a:rPr lang="en-US" sz="2700" i="1">
                                      <a:latin typeface="Cambria Math" panose="02040503050406030204" pitchFamily="18" charset="0"/>
                                    </a:rPr>
                                    <m:t>1</m:t>
                                  </m:r>
                                </m:sub>
                              </m:sSub>
                              <m:r>
                                <a:rPr lang="en-US" sz="2700" i="1">
                                  <a:latin typeface="Cambria Math" panose="02040503050406030204" pitchFamily="18" charset="0"/>
                                </a:rPr>
                                <m:t>)</m:t>
                              </m:r>
                            </m:oMath>
                          </a14:m>
                          <a:r>
                            <a:rPr lang="en-US" sz="2700" dirty="0"/>
                            <a:t> and </a:t>
                          </a:r>
                          <a14:m>
                            <m:oMath xmlns:m="http://schemas.openxmlformats.org/officeDocument/2006/math">
                              <m:r>
                                <a:rPr lang="en-US" sz="2700" i="1">
                                  <a:latin typeface="Cambria Math" panose="02040503050406030204" pitchFamily="18" charset="0"/>
                                </a:rPr>
                                <m:t>𝑁</m:t>
                              </m:r>
                              <m:r>
                                <a:rPr lang="en-US" sz="2700" i="1">
                                  <a:latin typeface="Cambria Math" panose="02040503050406030204" pitchFamily="18" charset="0"/>
                                </a:rPr>
                                <m:t>(</m:t>
                              </m:r>
                              <m:sSub>
                                <m:sSubPr>
                                  <m:ctrlPr>
                                    <a:rPr lang="en-US" sz="2700" i="1">
                                      <a:latin typeface="Cambria Math" panose="02040503050406030204" pitchFamily="18" charset="0"/>
                                    </a:rPr>
                                  </m:ctrlPr>
                                </m:sSubPr>
                                <m:e>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3</m:t>
                                      </m:r>
                                    </m:sub>
                                  </m:sSub>
                                  <m:r>
                                    <a:rPr lang="en-US" sz="2700" i="1">
                                      <a:latin typeface="Cambria Math" panose="02040503050406030204" pitchFamily="18" charset="0"/>
                                    </a:rPr>
                                    <m:t>−</m:t>
                                  </m:r>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m:t>
                              </m:r>
                            </m:oMath>
                          </a14:m>
                          <a:r>
                            <a:rPr lang="en-US" sz="2700" dirty="0"/>
                            <a:t> are independent.</a:t>
                          </a:r>
                        </a:p>
                      </a:txBody>
                      <a:tcPr marL="121920" marR="121920" marT="60960" marB="60960"/>
                    </a:tc>
                    <a:extLst>
                      <a:ext uri="{0D108BD9-81ED-4DB2-BD59-A6C34878D82A}">
                        <a16:rowId xmlns:a16="http://schemas.microsoft.com/office/drawing/2014/main" val="1512180322"/>
                      </a:ext>
                    </a:extLst>
                  </a:tr>
                  <a:tr h="934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700" b="1" i="1" dirty="0"/>
                            <a:t>stationary increments</a:t>
                          </a:r>
                          <a:r>
                            <a:rPr lang="en-US" sz="2700" dirty="0"/>
                            <a:t> if the distribution of </a:t>
                          </a:r>
                          <a14:m>
                            <m:oMath xmlns:m="http://schemas.openxmlformats.org/officeDocument/2006/math">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𝑡</m:t>
                                  </m:r>
                                  <m:r>
                                    <a:rPr lang="en-US" sz="2700" i="1">
                                      <a:latin typeface="Cambria Math" panose="02040503050406030204" pitchFamily="18" charset="0"/>
                                    </a:rPr>
                                    <m:t>+</m:t>
                                  </m:r>
                                  <m:r>
                                    <a:rPr lang="en-US" sz="2700" i="1">
                                      <a:latin typeface="Cambria Math" panose="02040503050406030204" pitchFamily="18" charset="0"/>
                                    </a:rPr>
                                    <m:t>𝑠</m:t>
                                  </m:r>
                                </m:e>
                              </m:d>
                              <m:r>
                                <a:rPr lang="en-US" sz="2700" i="1">
                                  <a:latin typeface="Cambria Math" panose="02040503050406030204" pitchFamily="18" charset="0"/>
                                </a:rPr>
                                <m:t>−</m:t>
                              </m:r>
                              <m:r>
                                <a:rPr lang="en-US" sz="2700" i="1">
                                  <a:latin typeface="Cambria Math" panose="02040503050406030204" pitchFamily="18" charset="0"/>
                                </a:rPr>
                                <m:t>𝑁</m:t>
                              </m:r>
                              <m:r>
                                <a:rPr lang="en-US" sz="2700" i="1">
                                  <a:latin typeface="Cambria Math" panose="02040503050406030204" pitchFamily="18" charset="0"/>
                                </a:rPr>
                                <m:t>(</m:t>
                              </m:r>
                              <m:r>
                                <a:rPr lang="en-US" sz="2700" i="1">
                                  <a:latin typeface="Cambria Math" panose="02040503050406030204" pitchFamily="18" charset="0"/>
                                </a:rPr>
                                <m:t>𝑠</m:t>
                              </m:r>
                              <m:r>
                                <a:rPr lang="en-US" sz="2700" i="1">
                                  <a:latin typeface="Cambria Math" panose="02040503050406030204" pitchFamily="18" charset="0"/>
                                </a:rPr>
                                <m:t>)</m:t>
                              </m:r>
                            </m:oMath>
                          </a14:m>
                          <a:r>
                            <a:rPr lang="en-US" sz="2700" dirty="0"/>
                            <a:t> is independent of </a:t>
                          </a:r>
                          <a14:m>
                            <m:oMath xmlns:m="http://schemas.openxmlformats.org/officeDocument/2006/math">
                              <m:r>
                                <a:rPr lang="en-US" sz="2700" i="1">
                                  <a:latin typeface="Cambria Math" panose="02040503050406030204" pitchFamily="18" charset="0"/>
                                </a:rPr>
                                <m:t>𝑠</m:t>
                              </m:r>
                            </m:oMath>
                          </a14:m>
                          <a:r>
                            <a:rPr lang="en-US" sz="2700" dirty="0"/>
                            <a:t>.</a:t>
                          </a:r>
                        </a:p>
                      </a:txBody>
                      <a:tcPr marL="121920" marR="121920" marT="60960" marB="60960"/>
                    </a:tc>
                    <a:extLst>
                      <a:ext uri="{0D108BD9-81ED-4DB2-BD59-A6C34878D82A}">
                        <a16:rowId xmlns:a16="http://schemas.microsoft.com/office/drawing/2014/main" val="3858225408"/>
                      </a:ext>
                    </a:extLst>
                  </a:tr>
                </a:tbl>
              </a:graphicData>
            </a:graphic>
          </p:graphicFrame>
        </mc:Choice>
        <mc:Fallback xmlns="">
          <p:graphicFrame>
            <p:nvGraphicFramePr>
              <p:cNvPr id="9" name="Content Placeholder 5"/>
              <p:cNvGraphicFramePr>
                <a:graphicFrameLocks/>
              </p:cNvGraphicFramePr>
              <p:nvPr/>
            </p:nvGraphicFramePr>
            <p:xfrm>
              <a:off x="480000" y="1347992"/>
              <a:ext cx="11101917" cy="311404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Properties of Counting Process</a:t>
                          </a:r>
                        </a:p>
                      </a:txBody>
                      <a:tcPr marL="121920" marR="121920" marT="60960" marB="60960"/>
                    </a:tc>
                    <a:extLst>
                      <a:ext uri="{0D108BD9-81ED-4DB2-BD59-A6C34878D82A}">
                        <a16:rowId xmlns:a16="http://schemas.microsoft.com/office/drawing/2014/main" val="4282699494"/>
                      </a:ext>
                    </a:extLst>
                  </a:tr>
                  <a:tr h="533400">
                    <a:tc>
                      <a:txBody>
                        <a:bodyPr/>
                        <a:lstStyle/>
                        <a:p>
                          <a:endParaRPr lang="en-US"/>
                        </a:p>
                      </a:txBody>
                      <a:tcPr marL="121920" marR="121920" marT="60960" marB="60960">
                        <a:blipFill>
                          <a:blip r:embed="rId2"/>
                          <a:stretch>
                            <a:fillRect l="-114" t="-147619" r="-343" b="-380952"/>
                          </a:stretch>
                        </a:blipFill>
                      </a:tcPr>
                    </a:tc>
                    <a:extLst>
                      <a:ext uri="{0D108BD9-81ED-4DB2-BD59-A6C34878D82A}">
                        <a16:rowId xmlns:a16="http://schemas.microsoft.com/office/drawing/2014/main" val="2257841623"/>
                      </a:ext>
                    </a:extLst>
                  </a:tr>
                  <a:tr h="944880">
                    <a:tc>
                      <a:txBody>
                        <a:bodyPr/>
                        <a:lstStyle/>
                        <a:p>
                          <a:endParaRPr lang="en-US"/>
                        </a:p>
                      </a:txBody>
                      <a:tcPr marL="121920" marR="121920" marT="60960" marB="60960">
                        <a:blipFill>
                          <a:blip r:embed="rId2"/>
                          <a:stretch>
                            <a:fillRect l="-114" t="-140541" r="-343" b="-116216"/>
                          </a:stretch>
                        </a:blipFill>
                      </a:tcPr>
                    </a:tc>
                    <a:extLst>
                      <a:ext uri="{0D108BD9-81ED-4DB2-BD59-A6C34878D82A}">
                        <a16:rowId xmlns:a16="http://schemas.microsoft.com/office/drawing/2014/main" val="1512180322"/>
                      </a:ext>
                    </a:extLst>
                  </a:tr>
                  <a:tr h="944880">
                    <a:tc>
                      <a:txBody>
                        <a:bodyPr/>
                        <a:lstStyle/>
                        <a:p>
                          <a:endParaRPr lang="en-US"/>
                        </a:p>
                      </a:txBody>
                      <a:tcPr marL="121920" marR="121920" marT="60960" marB="60960">
                        <a:blipFill>
                          <a:blip r:embed="rId2"/>
                          <a:stretch>
                            <a:fillRect l="-114" t="-237333" r="-343" b="-14667"/>
                          </a:stretch>
                        </a:blipFill>
                      </a:tcPr>
                    </a:tc>
                    <a:extLst>
                      <a:ext uri="{0D108BD9-81ED-4DB2-BD59-A6C34878D82A}">
                        <a16:rowId xmlns:a16="http://schemas.microsoft.com/office/drawing/2014/main" val="3858225408"/>
                      </a:ext>
                    </a:extLst>
                  </a:tr>
                </a:tbl>
              </a:graphicData>
            </a:graphic>
          </p:graphicFrame>
        </mc:Fallback>
      </mc:AlternateContent>
      <p:grpSp>
        <p:nvGrpSpPr>
          <p:cNvPr id="3" name="Group 2"/>
          <p:cNvGrpSpPr/>
          <p:nvPr/>
        </p:nvGrpSpPr>
        <p:grpSpPr>
          <a:xfrm>
            <a:off x="480000" y="4368119"/>
            <a:ext cx="11101917" cy="2315916"/>
            <a:chOff x="360000" y="2951446"/>
            <a:chExt cx="8326438" cy="1736937"/>
          </a:xfrm>
        </p:grpSpPr>
        <p:cxnSp>
          <p:nvCxnSpPr>
            <p:cNvPr id="43" name="Straight Connector 42"/>
            <p:cNvCxnSpPr/>
            <p:nvPr/>
          </p:nvCxnSpPr>
          <p:spPr>
            <a:xfrm flipV="1">
              <a:off x="466598" y="3979233"/>
              <a:ext cx="8219840"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flipV="1">
              <a:off x="466598" y="3836241"/>
              <a:ext cx="0" cy="285985"/>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1503570"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a:off x="1976520"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a:off x="3319403"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9" name="Straight Arrow Connector 48"/>
            <p:cNvCxnSpPr/>
            <p:nvPr/>
          </p:nvCxnSpPr>
          <p:spPr>
            <a:xfrm>
              <a:off x="4343718"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p:nvPr/>
          </p:nvCxnSpPr>
          <p:spPr>
            <a:xfrm>
              <a:off x="5230805"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p:nvPr/>
          </p:nvCxnSpPr>
          <p:spPr>
            <a:xfrm>
              <a:off x="7039286"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a:off x="7436269" y="3549403"/>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60000" y="3581162"/>
                  <a:ext cx="179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0</m:t>
                        </m:r>
                      </m:oMath>
                    </m:oMathPara>
                  </a14:m>
                  <a:endParaRPr lang="en-US" sz="2400" dirty="0">
                    <a:solidFill>
                      <a:schemeClr val="tx2"/>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60000" y="3581162"/>
                  <a:ext cx="179135" cy="276999"/>
                </a:xfrm>
                <a:prstGeom prst="rect">
                  <a:avLst/>
                </a:prstGeom>
                <a:blipFill>
                  <a:blip r:embed="rId3"/>
                  <a:stretch>
                    <a:fillRect l="-25000" r="-25000" b="-6452"/>
                  </a:stretch>
                </a:blipFill>
              </p:spPr>
              <p:txBody>
                <a:bodyPr/>
                <a:lstStyle/>
                <a:p>
                  <a:r>
                    <a:rPr lang="en-US">
                      <a:noFill/>
                    </a:rPr>
                    <a:t> </a:t>
                  </a:r>
                </a:p>
              </p:txBody>
            </p:sp>
          </mc:Fallback>
        </mc:AlternateContent>
        <p:sp>
          <p:nvSpPr>
            <p:cNvPr id="28" name="Left Brace 27"/>
            <p:cNvSpPr/>
            <p:nvPr/>
          </p:nvSpPr>
          <p:spPr>
            <a:xfrm rot="5400000" flipV="1">
              <a:off x="4471794" y="1278007"/>
              <a:ext cx="246936" cy="413017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9" name="Rectangle 28"/>
                <p:cNvSpPr/>
                <p:nvPr/>
              </p:nvSpPr>
              <p:spPr>
                <a:xfrm>
                  <a:off x="3857335" y="2951446"/>
                  <a:ext cx="1793183"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𝑠</m:t>
                            </m:r>
                          </m:e>
                        </m:d>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𝑠</m:t>
                            </m:r>
                          </m:e>
                        </m:d>
                      </m:oMath>
                    </m:oMathPara>
                  </a14:m>
                  <a:endParaRPr lang="en-US" sz="2400" dirty="0"/>
                </a:p>
              </p:txBody>
            </p:sp>
          </mc:Choice>
          <mc:Fallback xmlns="">
            <p:sp>
              <p:nvSpPr>
                <p:cNvPr id="29" name="Rectangle 28"/>
                <p:cNvSpPr>
                  <a:spLocks noRot="1" noChangeAspect="1" noMove="1" noResize="1" noEditPoints="1" noAdjustHandles="1" noChangeArrowheads="1" noChangeShapeType="1" noTextEdit="1"/>
                </p:cNvSpPr>
                <p:nvPr/>
              </p:nvSpPr>
              <p:spPr>
                <a:xfrm>
                  <a:off x="3857335" y="2951446"/>
                  <a:ext cx="1793183" cy="346249"/>
                </a:xfrm>
                <a:prstGeom prst="rect">
                  <a:avLst/>
                </a:prstGeom>
                <a:blipFill>
                  <a:blip r:embed="rId4"/>
                  <a:stretch>
                    <a:fillRect/>
                  </a:stretch>
                </a:blipFill>
              </p:spPr>
              <p:txBody>
                <a:bodyPr/>
                <a:lstStyle/>
                <a:p>
                  <a:r>
                    <a:rPr lang="en-US">
                      <a:noFill/>
                    </a:rPr>
                    <a:t> </a:t>
                  </a:r>
                </a:p>
              </p:txBody>
            </p:sp>
          </mc:Fallback>
        </mc:AlternateContent>
        <p:sp>
          <p:nvSpPr>
            <p:cNvPr id="30" name="Left Brace 29"/>
            <p:cNvSpPr/>
            <p:nvPr/>
          </p:nvSpPr>
          <p:spPr>
            <a:xfrm rot="16200000">
              <a:off x="5887115" y="2196568"/>
              <a:ext cx="225889" cy="413017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Rectangle 30"/>
                <p:cNvSpPr/>
                <p:nvPr/>
              </p:nvSpPr>
              <p:spPr>
                <a:xfrm>
                  <a:off x="5207566" y="4342134"/>
                  <a:ext cx="1903983"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e>
                        </m:d>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5207566" y="4342134"/>
                  <a:ext cx="1903983" cy="346249"/>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p:cNvCxnSpPr/>
            <p:nvPr/>
          </p:nvCxnSpPr>
          <p:spPr>
            <a:xfrm flipH="1">
              <a:off x="2530173" y="3740582"/>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660350" y="3740582"/>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p:cNvSpPr/>
                <p:nvPr/>
              </p:nvSpPr>
              <p:spPr>
                <a:xfrm>
                  <a:off x="2349112" y="3377852"/>
                  <a:ext cx="301910"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m:t>
                        </m:r>
                      </m:oMath>
                    </m:oMathPara>
                  </a14:m>
                  <a:endParaRPr lang="en-US" sz="2400" dirty="0"/>
                </a:p>
              </p:txBody>
            </p:sp>
          </mc:Choice>
          <mc:Fallback xmlns="">
            <p:sp>
              <p:nvSpPr>
                <p:cNvPr id="57" name="Rectangle 56"/>
                <p:cNvSpPr>
                  <a:spLocks noRot="1" noChangeAspect="1" noMove="1" noResize="1" noEditPoints="1" noAdjustHandles="1" noChangeArrowheads="1" noChangeShapeType="1" noTextEdit="1"/>
                </p:cNvSpPr>
                <p:nvPr/>
              </p:nvSpPr>
              <p:spPr>
                <a:xfrm>
                  <a:off x="2349112" y="3377852"/>
                  <a:ext cx="301910" cy="3462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6299129" y="3377852"/>
                  <a:ext cx="67345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𝑠</m:t>
                        </m:r>
                      </m:oMath>
                    </m:oMathPara>
                  </a14:m>
                  <a:endParaRPr lang="en-US" sz="2400" dirty="0"/>
                </a:p>
              </p:txBody>
            </p:sp>
          </mc:Choice>
          <mc:Fallback xmlns="">
            <p:sp>
              <p:nvSpPr>
                <p:cNvPr id="58" name="Rectangle 57"/>
                <p:cNvSpPr>
                  <a:spLocks noRot="1" noChangeAspect="1" noMove="1" noResize="1" noEditPoints="1" noAdjustHandles="1" noChangeArrowheads="1" noChangeShapeType="1" noTextEdit="1"/>
                </p:cNvSpPr>
                <p:nvPr/>
              </p:nvSpPr>
              <p:spPr>
                <a:xfrm>
                  <a:off x="6299129" y="3377852"/>
                  <a:ext cx="673454" cy="346249"/>
                </a:xfrm>
                <a:prstGeom prst="rect">
                  <a:avLst/>
                </a:prstGeom>
                <a:blipFill>
                  <a:blip r:embed="rId7"/>
                  <a:stretch>
                    <a:fillRect/>
                  </a:stretch>
                </a:blipFill>
              </p:spPr>
              <p:txBody>
                <a:bodyPr/>
                <a:lstStyle/>
                <a:p>
                  <a:r>
                    <a:rPr lang="en-US">
                      <a:noFill/>
                    </a:rPr>
                    <a:t> </a:t>
                  </a:r>
                </a:p>
              </p:txBody>
            </p:sp>
          </mc:Fallback>
        </mc:AlternateContent>
        <p:cxnSp>
          <p:nvCxnSpPr>
            <p:cNvPr id="59" name="Straight Connector 58"/>
            <p:cNvCxnSpPr/>
            <p:nvPr/>
          </p:nvCxnSpPr>
          <p:spPr>
            <a:xfrm flipH="1">
              <a:off x="3934970" y="3741655"/>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8065147" y="3741655"/>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3753909" y="3378925"/>
                  <a:ext cx="357309"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m:oMathPara>
                  </a14:m>
                  <a:endParaRPr lang="en-US" sz="2400" dirty="0"/>
                </a:p>
              </p:txBody>
            </p:sp>
          </mc:Choice>
          <mc:Fallback xmlns="">
            <p:sp>
              <p:nvSpPr>
                <p:cNvPr id="61" name="Rectangle 60"/>
                <p:cNvSpPr>
                  <a:spLocks noRot="1" noChangeAspect="1" noMove="1" noResize="1" noEditPoints="1" noAdjustHandles="1" noChangeArrowheads="1" noChangeShapeType="1" noTextEdit="1"/>
                </p:cNvSpPr>
                <p:nvPr/>
              </p:nvSpPr>
              <p:spPr>
                <a:xfrm>
                  <a:off x="3753909" y="3378925"/>
                  <a:ext cx="357309" cy="34624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7703926" y="3378925"/>
                  <a:ext cx="728853"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m:oMathPara>
                  </a14:m>
                  <a:endParaRPr lang="en-US" sz="2400" dirty="0"/>
                </a:p>
              </p:txBody>
            </p:sp>
          </mc:Choice>
          <mc:Fallback xmlns="">
            <p:sp>
              <p:nvSpPr>
                <p:cNvPr id="62" name="Rectangle 61"/>
                <p:cNvSpPr>
                  <a:spLocks noRot="1" noChangeAspect="1" noMove="1" noResize="1" noEditPoints="1" noAdjustHandles="1" noChangeArrowheads="1" noChangeShapeType="1" noTextEdit="1"/>
                </p:cNvSpPr>
                <p:nvPr/>
              </p:nvSpPr>
              <p:spPr>
                <a:xfrm>
                  <a:off x="7703926" y="3378925"/>
                  <a:ext cx="728853" cy="34624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2046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21" name="Content Placeholder 5"/>
              <p:cNvGraphicFramePr>
                <a:graphicFrameLocks/>
              </p:cNvGraphicFramePr>
              <p:nvPr/>
            </p:nvGraphicFramePr>
            <p:xfrm>
              <a:off x="480000" y="1347992"/>
              <a:ext cx="11101917" cy="434848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Poisson Process (denoted by </a:t>
                          </a:r>
                          <a14:m>
                            <m:oMath xmlns:m="http://schemas.openxmlformats.org/officeDocument/2006/math">
                              <m:r>
                                <a:rPr lang="en-US" sz="3700" b="0" i="1" smtClean="0">
                                  <a:latin typeface="Cambria Math" panose="02040503050406030204" pitchFamily="18" charset="0"/>
                                </a:rPr>
                                <m:t>𝑃𝑃</m:t>
                              </m:r>
                              <m:d>
                                <m:dPr>
                                  <m:ctrlPr>
                                    <a:rPr lang="en-US" sz="3700" b="0" i="1" smtClean="0">
                                      <a:latin typeface="Cambria Math" panose="02040503050406030204" pitchFamily="18" charset="0"/>
                                    </a:rPr>
                                  </m:ctrlPr>
                                </m:dPr>
                                <m:e>
                                  <m:r>
                                    <a:rPr lang="en-US" sz="3700" b="0" i="1" smtClean="0">
                                      <a:latin typeface="Cambria Math" panose="02040503050406030204" pitchFamily="18" charset="0"/>
                                    </a:rPr>
                                    <m:t>𝜆</m:t>
                                  </m:r>
                                </m:e>
                              </m:d>
                            </m:oMath>
                          </a14:m>
                          <a:r>
                            <a:rPr lang="en-US" sz="3700" dirty="0"/>
                            <a:t>)</a:t>
                          </a:r>
                        </a:p>
                      </a:txBody>
                      <a:tcPr marL="121920" marR="121920" marT="60960" marB="60960"/>
                    </a:tc>
                    <a:extLst>
                      <a:ext uri="{0D108BD9-81ED-4DB2-BD59-A6C34878D82A}">
                        <a16:rowId xmlns:a16="http://schemas.microsoft.com/office/drawing/2014/main" val="4282699494"/>
                      </a:ext>
                    </a:extLst>
                  </a:tr>
                  <a:tr h="934720">
                    <a:tc>
                      <a:txBody>
                        <a:bodyPr/>
                        <a:lstStyle/>
                        <a:p>
                          <a:r>
                            <a:rPr lang="en-US" sz="2700" dirty="0"/>
                            <a:t>A counting process </a:t>
                          </a:r>
                          <a14:m>
                            <m:oMath xmlns:m="http://schemas.openxmlformats.org/officeDocument/2006/math">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𝑡</m:t>
                                      </m:r>
                                    </m:e>
                                  </m:d>
                                  <m:r>
                                    <a:rPr lang="en-US" sz="2700" i="1">
                                      <a:latin typeface="Cambria Math" panose="02040503050406030204" pitchFamily="18" charset="0"/>
                                    </a:rPr>
                                    <m:t>, </m:t>
                                  </m:r>
                                  <m:r>
                                    <a:rPr lang="en-US" sz="2700" i="1">
                                      <a:latin typeface="Cambria Math" panose="02040503050406030204" pitchFamily="18" charset="0"/>
                                    </a:rPr>
                                    <m:t>𝑡</m:t>
                                  </m:r>
                                  <m:r>
                                    <a:rPr lang="en-US" sz="2700" i="1">
                                      <a:latin typeface="Cambria Math" panose="02040503050406030204" pitchFamily="18" charset="0"/>
                                    </a:rPr>
                                    <m:t>≥0</m:t>
                                  </m:r>
                                </m:e>
                              </m:d>
                            </m:oMath>
                          </a14:m>
                          <a:r>
                            <a:rPr lang="en-US" sz="2700" dirty="0"/>
                            <a:t> is said to be a </a:t>
                          </a:r>
                          <a:r>
                            <a:rPr lang="en-US" sz="2700" b="1" i="1" dirty="0"/>
                            <a:t>Poisson Process</a:t>
                          </a:r>
                          <a:r>
                            <a:rPr lang="en-US" sz="2700" dirty="0"/>
                            <a:t> with rate </a:t>
                          </a:r>
                          <a14:m>
                            <m:oMath xmlns:m="http://schemas.openxmlformats.org/officeDocument/2006/math">
                              <m:r>
                                <a:rPr lang="en-US" sz="2700" i="1">
                                  <a:latin typeface="Cambria Math" panose="02040503050406030204" pitchFamily="18" charset="0"/>
                                </a:rPr>
                                <m:t>𝜆</m:t>
                              </m:r>
                              <m:r>
                                <a:rPr lang="en-US" sz="2700" i="1">
                                  <a:latin typeface="Cambria Math" panose="02040503050406030204" pitchFamily="18" charset="0"/>
                                </a:rPr>
                                <m:t>,</m:t>
                              </m:r>
                              <m:r>
                                <a:rPr lang="en-US" sz="2700" i="1">
                                  <a:latin typeface="Cambria Math" panose="02040503050406030204" pitchFamily="18" charset="0"/>
                                </a:rPr>
                                <m:t>𝜆</m:t>
                              </m:r>
                              <m:r>
                                <a:rPr lang="en-US" sz="2700" i="1">
                                  <a:latin typeface="Cambria Math" panose="02040503050406030204" pitchFamily="18" charset="0"/>
                                </a:rPr>
                                <m:t>&gt;0</m:t>
                              </m:r>
                            </m:oMath>
                          </a14:m>
                          <a:r>
                            <a:rPr lang="en-US" sz="2700" dirty="0"/>
                            <a:t>, if</a:t>
                          </a:r>
                        </a:p>
                      </a:txBody>
                      <a:tcPr marL="121920" marR="121920" marT="60960" marB="60960"/>
                    </a:tc>
                    <a:extLst>
                      <a:ext uri="{0D108BD9-81ED-4DB2-BD59-A6C34878D82A}">
                        <a16:rowId xmlns:a16="http://schemas.microsoft.com/office/drawing/2014/main" val="2257841623"/>
                      </a:ext>
                    </a:extLst>
                  </a:tr>
                  <a:tr h="1747520">
                    <a:tc>
                      <a:txBody>
                        <a:bodyPr/>
                        <a:lstStyle/>
                        <a:p>
                          <a:pPr marL="514350" indent="-514350">
                            <a:buFont typeface="+mj-lt"/>
                            <a:buAutoNum type="romanUcPeriod"/>
                          </a:pPr>
                          <a:r>
                            <a:rPr lang="en-US" sz="2700" dirty="0"/>
                            <a:t> </a:t>
                          </a:r>
                          <a14:m>
                            <m:oMath xmlns:m="http://schemas.openxmlformats.org/officeDocument/2006/math">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0</m:t>
                                  </m:r>
                                </m:e>
                              </m:d>
                              <m:r>
                                <a:rPr lang="en-US" sz="2700" i="1">
                                  <a:latin typeface="Cambria Math" panose="02040503050406030204" pitchFamily="18" charset="0"/>
                                </a:rPr>
                                <m:t>=0</m:t>
                              </m:r>
                            </m:oMath>
                          </a14:m>
                          <a:r>
                            <a:rPr lang="en-US" sz="2700" dirty="0"/>
                            <a:t>.</a:t>
                          </a:r>
                        </a:p>
                        <a:p>
                          <a:pPr marL="571500" indent="-571500">
                            <a:buFont typeface="+mj-lt"/>
                            <a:buAutoNum type="romanUcPeriod"/>
                          </a:pPr>
                          <a:r>
                            <a:rPr lang="en-US" sz="2700" dirty="0"/>
                            <a:t>The process has </a:t>
                          </a:r>
                          <a:r>
                            <a:rPr lang="en-US" sz="2700" b="1" i="1" dirty="0"/>
                            <a:t>stationary</a:t>
                          </a:r>
                          <a:r>
                            <a:rPr lang="en-US" sz="2700" dirty="0"/>
                            <a:t> and </a:t>
                          </a:r>
                          <a:r>
                            <a:rPr lang="en-US" sz="2700" b="1" i="1" dirty="0"/>
                            <a:t>independent</a:t>
                          </a:r>
                          <a:r>
                            <a:rPr lang="en-US" sz="2700" dirty="0"/>
                            <a:t> </a:t>
                          </a:r>
                          <a:r>
                            <a:rPr lang="en-US" sz="2700" b="1" i="1" dirty="0"/>
                            <a:t>increments</a:t>
                          </a:r>
                          <a:r>
                            <a:rPr lang="en-US" sz="2700" dirty="0"/>
                            <a:t>.</a:t>
                          </a:r>
                        </a:p>
                        <a:p>
                          <a:pPr marL="571500" indent="-571500">
                            <a:buFont typeface="+mj-lt"/>
                            <a:buAutoNum type="romanUcPeriod"/>
                          </a:pPr>
                          <a:r>
                            <a:rPr lang="en-US" sz="2700" dirty="0"/>
                            <a:t>Arrivals occur at separate moments in time, i.e. there are </a:t>
                          </a:r>
                          <a:r>
                            <a:rPr lang="en-US" sz="2700" b="1" i="1" dirty="0"/>
                            <a:t>no simultaneous arrivals</a:t>
                          </a:r>
                          <a:r>
                            <a:rPr lang="en-US" sz="2700" dirty="0"/>
                            <a:t> at any time </a:t>
                          </a:r>
                          <a14:m>
                            <m:oMath xmlns:m="http://schemas.openxmlformats.org/officeDocument/2006/math">
                              <m:r>
                                <a:rPr lang="en-US" sz="2700" i="1">
                                  <a:latin typeface="Cambria Math" panose="02040503050406030204" pitchFamily="18" charset="0"/>
                                </a:rPr>
                                <m:t>𝑡</m:t>
                              </m:r>
                            </m:oMath>
                          </a14:m>
                          <a:r>
                            <a:rPr lang="en-US" sz="2700" dirty="0"/>
                            <a:t>.</a:t>
                          </a:r>
                        </a:p>
                      </a:txBody>
                      <a:tcPr marL="121920" marR="121920" marT="60960" marB="60960"/>
                    </a:tc>
                    <a:extLst>
                      <a:ext uri="{0D108BD9-81ED-4DB2-BD59-A6C34878D82A}">
                        <a16:rowId xmlns:a16="http://schemas.microsoft.com/office/drawing/2014/main" val="35514891"/>
                      </a:ext>
                    </a:extLst>
                  </a:tr>
                  <a:tr h="934720">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2700" dirty="0"/>
                            <a:t>The number of ‘events’ during a Poisson Process is captured by the probability distribution called the </a:t>
                          </a:r>
                          <a:r>
                            <a:rPr lang="en-US" sz="2700" b="1" i="1" dirty="0"/>
                            <a:t>Poisson distribution</a:t>
                          </a:r>
                          <a:r>
                            <a:rPr lang="en-US" sz="2700" dirty="0"/>
                            <a:t>.</a:t>
                          </a:r>
                        </a:p>
                      </a:txBody>
                      <a:tcPr marL="121920" marR="121920" marT="60960" marB="60960"/>
                    </a:tc>
                    <a:extLst>
                      <a:ext uri="{0D108BD9-81ED-4DB2-BD59-A6C34878D82A}">
                        <a16:rowId xmlns:a16="http://schemas.microsoft.com/office/drawing/2014/main" val="1811279731"/>
                      </a:ext>
                    </a:extLst>
                  </a:tr>
                </a:tbl>
              </a:graphicData>
            </a:graphic>
          </p:graphicFrame>
        </mc:Choice>
        <mc:Fallback xmlns="">
          <p:graphicFrame>
            <p:nvGraphicFramePr>
              <p:cNvPr id="21" name="Content Placeholder 5"/>
              <p:cNvGraphicFramePr>
                <a:graphicFrameLocks/>
              </p:cNvGraphicFramePr>
              <p:nvPr/>
            </p:nvGraphicFramePr>
            <p:xfrm>
              <a:off x="480000" y="1347992"/>
              <a:ext cx="11101917" cy="434848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2"/>
                          <a:stretch>
                            <a:fillRect l="-114" t="-12963" r="-343" b="-557407"/>
                          </a:stretch>
                        </a:blipFill>
                      </a:tcPr>
                    </a:tc>
                    <a:extLst>
                      <a:ext uri="{0D108BD9-81ED-4DB2-BD59-A6C34878D82A}">
                        <a16:rowId xmlns:a16="http://schemas.microsoft.com/office/drawing/2014/main" val="4282699494"/>
                      </a:ext>
                    </a:extLst>
                  </a:tr>
                  <a:tr h="944880">
                    <a:tc>
                      <a:txBody>
                        <a:bodyPr/>
                        <a:lstStyle/>
                        <a:p>
                          <a:endParaRPr lang="en-US"/>
                        </a:p>
                      </a:txBody>
                      <a:tcPr marL="121920" marR="121920" marT="60960" marB="60960">
                        <a:blipFill>
                          <a:blip r:embed="rId2"/>
                          <a:stretch>
                            <a:fillRect l="-114" t="-81333" r="-343" b="-301333"/>
                          </a:stretch>
                        </a:blipFill>
                      </a:tcPr>
                    </a:tc>
                    <a:extLst>
                      <a:ext uri="{0D108BD9-81ED-4DB2-BD59-A6C34878D82A}">
                        <a16:rowId xmlns:a16="http://schemas.microsoft.com/office/drawing/2014/main" val="2257841623"/>
                      </a:ext>
                    </a:extLst>
                  </a:tr>
                  <a:tr h="1767840">
                    <a:tc>
                      <a:txBody>
                        <a:bodyPr/>
                        <a:lstStyle/>
                        <a:p>
                          <a:endParaRPr lang="en-US"/>
                        </a:p>
                      </a:txBody>
                      <a:tcPr marL="121920" marR="121920" marT="60960" marB="60960">
                        <a:blipFill>
                          <a:blip r:embed="rId2"/>
                          <a:stretch>
                            <a:fillRect l="-114" t="-97842" r="-343" b="-62590"/>
                          </a:stretch>
                        </a:blipFill>
                      </a:tcPr>
                    </a:tc>
                    <a:extLst>
                      <a:ext uri="{0D108BD9-81ED-4DB2-BD59-A6C34878D82A}">
                        <a16:rowId xmlns:a16="http://schemas.microsoft.com/office/drawing/2014/main" val="35514891"/>
                      </a:ext>
                    </a:extLst>
                  </a:tr>
                  <a:tr h="944880">
                    <a:tc>
                      <a: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2700" dirty="0"/>
                            <a:t>The number of ‘events’ during a Poisson Process is captured by the probability distribution called the </a:t>
                          </a:r>
                          <a:r>
                            <a:rPr lang="en-US" sz="2700" b="1" i="1" dirty="0"/>
                            <a:t>Poisson distribution</a:t>
                          </a:r>
                          <a:r>
                            <a:rPr lang="en-US" sz="2700" dirty="0"/>
                            <a:t>.</a:t>
                          </a:r>
                        </a:p>
                      </a:txBody>
                      <a:tcPr marL="121920" marR="121920" marT="60960" marB="60960"/>
                    </a:tc>
                    <a:extLst>
                      <a:ext uri="{0D108BD9-81ED-4DB2-BD59-A6C34878D82A}">
                        <a16:rowId xmlns:a16="http://schemas.microsoft.com/office/drawing/2014/main" val="1811279731"/>
                      </a:ext>
                    </a:extLst>
                  </a:tr>
                </a:tbl>
              </a:graphicData>
            </a:graphic>
          </p:graphicFrame>
        </mc:Fallback>
      </mc:AlternateContent>
    </p:spTree>
    <p:extLst>
      <p:ext uri="{BB962C8B-B14F-4D97-AF65-F5344CB8AC3E}">
        <p14:creationId xmlns:p14="http://schemas.microsoft.com/office/powerpoint/2010/main" val="335533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092" y="1"/>
            <a:ext cx="4525907" cy="1508636"/>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r>
              <a:rPr lang="en-US" spc="-1" dirty="0">
                <a:solidFill>
                  <a:srgbClr val="00A2DB"/>
                </a:solidFill>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2"/>
              <a:ext cx="11101917" cy="2434273"/>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Poisson Distribution</a:t>
                          </a:r>
                        </a:p>
                      </a:txBody>
                      <a:tcPr marL="121920" marR="121920" marT="60960" marB="60960"/>
                    </a:tc>
                    <a:extLst>
                      <a:ext uri="{0D108BD9-81ED-4DB2-BD59-A6C34878D82A}">
                        <a16:rowId xmlns:a16="http://schemas.microsoft.com/office/drawing/2014/main" val="4282699494"/>
                      </a:ext>
                    </a:extLst>
                  </a:tr>
                  <a:tr h="1723475">
                    <a:tc>
                      <a:txBody>
                        <a:bodyPr/>
                        <a:lstStyle/>
                        <a:p>
                          <a:pPr marL="0" indent="0">
                            <a:buFont typeface="Arial" panose="020B0604020202020204" pitchFamily="34" charset="0"/>
                            <a:buNone/>
                          </a:pPr>
                          <a:r>
                            <a:rPr lang="en-US" sz="2700" dirty="0"/>
                            <a:t>If we have a </a:t>
                          </a:r>
                          <a:r>
                            <a:rPr lang="en-US" sz="2700" b="1" i="1" dirty="0"/>
                            <a:t>Poisson</a:t>
                          </a:r>
                          <a:r>
                            <a:rPr lang="en-US" sz="2700" b="1" i="1" baseline="0" dirty="0"/>
                            <a:t> Process </a:t>
                          </a:r>
                          <a:r>
                            <a:rPr lang="en-US" sz="2700" baseline="0" dirty="0"/>
                            <a:t>with rate </a:t>
                          </a:r>
                          <a14:m>
                            <m:oMath xmlns:m="http://schemas.openxmlformats.org/officeDocument/2006/math">
                              <m:r>
                                <a:rPr lang="en-US" sz="2700" b="0" i="1" smtClean="0">
                                  <a:latin typeface="Cambria Math" panose="02040503050406030204" pitchFamily="18" charset="0"/>
                                </a:rPr>
                                <m:t>𝜆</m:t>
                              </m:r>
                            </m:oMath>
                          </a14:m>
                          <a:r>
                            <a:rPr lang="en-US" sz="2700" baseline="0" dirty="0"/>
                            <a:t> and we define </a:t>
                          </a:r>
                          <a14:m>
                            <m:oMath xmlns:m="http://schemas.openxmlformats.org/officeDocument/2006/math">
                              <m:r>
                                <a:rPr lang="en-US" sz="2700" b="0" i="1" smtClean="0">
                                  <a:latin typeface="Cambria Math" panose="02040503050406030204" pitchFamily="18" charset="0"/>
                                </a:rPr>
                                <m:t>𝑋</m:t>
                              </m:r>
                            </m:oMath>
                          </a14:m>
                          <a:r>
                            <a:rPr lang="en-US" sz="2700" baseline="0" dirty="0"/>
                            <a:t> to be the number of arrivals in the </a:t>
                          </a:r>
                          <a:r>
                            <a:rPr lang="en-US" sz="2700" dirty="0">
                              <a:ea typeface="Cambria Math" panose="02040503050406030204" pitchFamily="18" charset="0"/>
                            </a:rPr>
                            <a:t>interval </a:t>
                          </a:r>
                          <a14:m>
                            <m:oMath xmlns:m="http://schemas.openxmlformats.org/officeDocument/2006/math">
                              <m:d>
                                <m:dPr>
                                  <m:begChr m:val="["/>
                                  <m:ctrlPr>
                                    <a:rPr lang="en-US" sz="2700" i="1" dirty="0" smtClean="0">
                                      <a:latin typeface="Cambria Math" panose="02040503050406030204" pitchFamily="18" charset="0"/>
                                      <a:ea typeface="Cambria Math" panose="02040503050406030204" pitchFamily="18" charset="0"/>
                                    </a:rPr>
                                  </m:ctrlPr>
                                </m:dPr>
                                <m:e>
                                  <m:r>
                                    <a:rPr lang="en-US" sz="2700" i="1" dirty="0" smtClean="0">
                                      <a:latin typeface="Cambria Math" panose="02040503050406030204" pitchFamily="18" charset="0"/>
                                      <a:ea typeface="Cambria Math" panose="02040503050406030204" pitchFamily="18" charset="0"/>
                                    </a:rPr>
                                    <m:t>0,</m:t>
                                  </m:r>
                                  <m:r>
                                    <a:rPr lang="en-US" sz="2700" i="1" dirty="0" smtClean="0">
                                      <a:latin typeface="Cambria Math" panose="02040503050406030204" pitchFamily="18" charset="0"/>
                                      <a:ea typeface="Cambria Math" panose="02040503050406030204" pitchFamily="18" charset="0"/>
                                    </a:rPr>
                                    <m:t>𝑡</m:t>
                                  </m:r>
                                </m:e>
                              </m:d>
                            </m:oMath>
                          </a14:m>
                          <a:r>
                            <a:rPr lang="en-US" sz="2700" dirty="0">
                              <a:ea typeface="Cambria Math" panose="02040503050406030204" pitchFamily="18" charset="0"/>
                            </a:rPr>
                            <a:t>, then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r>
                                <a:rPr lang="en-US" sz="2700" b="0" i="1" smtClean="0">
                                  <a:latin typeface="Cambria Math" panose="02040503050406030204" pitchFamily="18" charset="0"/>
                                </a:rPr>
                                <m:t>𝑃𝑜𝑖</m:t>
                              </m:r>
                              <m:d>
                                <m:dPr>
                                  <m:ctrlPr>
                                    <a:rPr lang="en-US" sz="2700" i="1" smtClean="0">
                                      <a:latin typeface="Cambria Math" panose="02040503050406030204" pitchFamily="18" charset="0"/>
                                    </a:rPr>
                                  </m:ctrlPr>
                                </m:dPr>
                                <m:e>
                                  <m:r>
                                    <a:rPr lang="en-US" sz="2700" b="0" i="1" smtClean="0">
                                      <a:latin typeface="Cambria Math" panose="02040503050406030204" pitchFamily="18" charset="0"/>
                                    </a:rPr>
                                    <m:t>𝜆</m:t>
                                  </m:r>
                                  <m:r>
                                    <a:rPr lang="en-US" sz="2700" b="0" i="1" smtClean="0">
                                      <a:latin typeface="Cambria Math" panose="02040503050406030204" pitchFamily="18" charset="0"/>
                                    </a:rPr>
                                    <m:t>𝑡</m:t>
                                  </m:r>
                                </m:e>
                              </m:d>
                            </m:oMath>
                          </a14:m>
                          <a:r>
                            <a:rPr lang="en-US" sz="2700" dirty="0">
                              <a:ea typeface="Cambria Math" panose="02040503050406030204" pitchFamily="18" charset="0"/>
                            </a:rPr>
                            <a:t> and</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𝑃</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𝑋</m:t>
                                    </m:r>
                                    <m:r>
                                      <a:rPr lang="en-US" sz="2700" b="0" i="1" smtClean="0">
                                        <a:latin typeface="Cambria Math" panose="02040503050406030204" pitchFamily="18" charset="0"/>
                                      </a:rPr>
                                      <m:t>=</m:t>
                                    </m:r>
                                    <m:r>
                                      <a:rPr lang="en-US" sz="2700" b="0" i="1" smtClean="0">
                                        <a:latin typeface="Cambria Math" panose="02040503050406030204" pitchFamily="18" charset="0"/>
                                      </a:rPr>
                                      <m:t>𝑥</m:t>
                                    </m:r>
                                  </m:e>
                                </m:d>
                                <m:r>
                                  <a:rPr lang="en-US" sz="2700" i="1" smtClean="0">
                                    <a:latin typeface="Cambria Math" panose="02040503050406030204" pitchFamily="18" charset="0"/>
                                  </a:rPr>
                                  <m:t>=</m:t>
                                </m:r>
                                <m:sSup>
                                  <m:sSupPr>
                                    <m:ctrlPr>
                                      <a:rPr lang="en-US" sz="2700" b="0" i="1" smtClean="0">
                                        <a:latin typeface="Cambria Math" panose="02040503050406030204" pitchFamily="18" charset="0"/>
                                        <a:ea typeface="Cambria Math" panose="02040503050406030204" pitchFamily="18" charset="0"/>
                                      </a:rPr>
                                    </m:ctrlPr>
                                  </m:sSupPr>
                                  <m:e>
                                    <m:r>
                                      <a:rPr lang="en-US" sz="2700" b="0" i="1" smtClean="0">
                                        <a:latin typeface="Cambria Math" panose="02040503050406030204" pitchFamily="18" charset="0"/>
                                        <a:ea typeface="Cambria Math" panose="02040503050406030204" pitchFamily="18" charset="0"/>
                                      </a:rPr>
                                      <m:t>𝑒</m:t>
                                    </m:r>
                                  </m:e>
                                  <m:sup>
                                    <m:r>
                                      <a:rPr lang="en-US" sz="2700" b="0" i="1" smtClean="0">
                                        <a:latin typeface="Cambria Math" panose="02040503050406030204" pitchFamily="18" charset="0"/>
                                        <a:ea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𝜆</m:t>
                                    </m:r>
                                    <m:r>
                                      <a:rPr lang="en-US" sz="2700" b="0" i="1" smtClean="0">
                                        <a:latin typeface="Cambria Math" panose="02040503050406030204" pitchFamily="18" charset="0"/>
                                        <a:ea typeface="Cambria Math" panose="02040503050406030204" pitchFamily="18" charset="0"/>
                                      </a:rPr>
                                      <m:t>𝑡</m:t>
                                    </m:r>
                                  </m:sup>
                                </m:sSup>
                                <m:f>
                                  <m:fPr>
                                    <m:ctrlPr>
                                      <a:rPr lang="en-US" sz="2700" b="0" i="1" smtClean="0">
                                        <a:latin typeface="Cambria Math" panose="02040503050406030204" pitchFamily="18" charset="0"/>
                                        <a:ea typeface="Cambria Math" panose="02040503050406030204" pitchFamily="18" charset="0"/>
                                      </a:rPr>
                                    </m:ctrlPr>
                                  </m:fPr>
                                  <m:num>
                                    <m:sSup>
                                      <m:sSupPr>
                                        <m:ctrlPr>
                                          <a:rPr lang="en-US" sz="2700" b="0" i="1" smtClean="0">
                                            <a:latin typeface="Cambria Math" panose="02040503050406030204" pitchFamily="18" charset="0"/>
                                            <a:ea typeface="Cambria Math" panose="02040503050406030204" pitchFamily="18" charset="0"/>
                                          </a:rPr>
                                        </m:ctrlPr>
                                      </m:sSupPr>
                                      <m:e>
                                        <m:d>
                                          <m:dPr>
                                            <m:ctrlPr>
                                              <a:rPr lang="en-US" sz="2700" b="0" i="1" smtClean="0">
                                                <a:latin typeface="Cambria Math" panose="02040503050406030204" pitchFamily="18" charset="0"/>
                                                <a:ea typeface="Cambria Math" panose="02040503050406030204" pitchFamily="18" charset="0"/>
                                              </a:rPr>
                                            </m:ctrlPr>
                                          </m:dPr>
                                          <m:e>
                                            <m:r>
                                              <a:rPr lang="en-US" sz="2700" b="0" i="1" smtClean="0">
                                                <a:latin typeface="Cambria Math" panose="02040503050406030204" pitchFamily="18" charset="0"/>
                                                <a:ea typeface="Cambria Math" panose="02040503050406030204" pitchFamily="18" charset="0"/>
                                              </a:rPr>
                                              <m:t>𝜆</m:t>
                                            </m:r>
                                            <m:r>
                                              <a:rPr lang="en-US" sz="2700" b="0" i="1" smtClean="0">
                                                <a:latin typeface="Cambria Math" panose="02040503050406030204" pitchFamily="18" charset="0"/>
                                                <a:ea typeface="Cambria Math" panose="02040503050406030204" pitchFamily="18" charset="0"/>
                                              </a:rPr>
                                              <m:t>𝑡</m:t>
                                            </m:r>
                                          </m:e>
                                        </m:d>
                                      </m:e>
                                      <m:sup>
                                        <m:r>
                                          <a:rPr lang="en-US" sz="2700" b="0" i="1" smtClean="0">
                                            <a:latin typeface="Cambria Math" panose="02040503050406030204" pitchFamily="18" charset="0"/>
                                            <a:ea typeface="Cambria Math" panose="02040503050406030204" pitchFamily="18" charset="0"/>
                                          </a:rPr>
                                          <m:t>𝑥</m:t>
                                        </m:r>
                                      </m:sup>
                                    </m:sSup>
                                  </m:num>
                                  <m:den>
                                    <m:r>
                                      <a:rPr lang="en-US" sz="2700" b="0" i="1" smtClean="0">
                                        <a:latin typeface="Cambria Math" panose="02040503050406030204" pitchFamily="18" charset="0"/>
                                        <a:ea typeface="Cambria Math" panose="02040503050406030204" pitchFamily="18" charset="0"/>
                                      </a:rPr>
                                      <m:t>𝑥</m:t>
                                    </m:r>
                                    <m:r>
                                      <a:rPr lang="en-US" sz="2700" b="0" i="1" smtClean="0">
                                        <a:latin typeface="Cambria Math" panose="02040503050406030204" pitchFamily="18" charset="0"/>
                                        <a:ea typeface="Cambria Math" panose="02040503050406030204" pitchFamily="18" charset="0"/>
                                      </a:rPr>
                                      <m:t>!</m:t>
                                    </m:r>
                                  </m:den>
                                </m:f>
                                <m:r>
                                  <a:rPr lang="en-US" sz="2700" b="0" i="1"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ℕ</m:t>
                                </m:r>
                              </m:oMath>
                            </m:oMathPara>
                          </a14:m>
                          <a:endParaRPr lang="en-US" sz="2700" b="0" i="0" baseline="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2"/>
              <a:ext cx="11101917" cy="2434273"/>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Poisson Distribution</a:t>
                          </a:r>
                        </a:p>
                      </a:txBody>
                      <a:tcPr marL="121920" marR="121920" marT="60960" marB="60960"/>
                    </a:tc>
                    <a:extLst>
                      <a:ext uri="{0D108BD9-81ED-4DB2-BD59-A6C34878D82A}">
                        <a16:rowId xmlns:a16="http://schemas.microsoft.com/office/drawing/2014/main" val="4282699494"/>
                      </a:ext>
                    </a:extLst>
                  </a:tr>
                  <a:tr h="1743393">
                    <a:tc>
                      <a:txBody>
                        <a:bodyPr/>
                        <a:lstStyle/>
                        <a:p>
                          <a:endParaRPr lang="en-US"/>
                        </a:p>
                      </a:txBody>
                      <a:tcPr marL="121920" marR="121920" marT="60960" marB="60960">
                        <a:blipFill>
                          <a:blip r:embed="rId3"/>
                          <a:stretch>
                            <a:fillRect l="-114" t="-44203" r="-343" b="-2899"/>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3"/>
              <p:cNvGraphicFramePr>
                <a:graphicFrameLocks/>
              </p:cNvGraphicFramePr>
              <p:nvPr/>
            </p:nvGraphicFramePr>
            <p:xfrm>
              <a:off x="480001" y="3940079"/>
              <a:ext cx="11101916" cy="122428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Descriptive statistics:</a:t>
                          </a:r>
                          <a:r>
                            <a:rPr lang="en-US" sz="3700" baseline="0" dirty="0"/>
                            <a:t> </a:t>
                          </a:r>
                          <a14:m>
                            <m:oMath xmlns:m="http://schemas.openxmlformats.org/officeDocument/2006/math">
                              <m:r>
                                <a:rPr lang="en-US" sz="3700" b="0" i="1" smtClean="0">
                                  <a:latin typeface="Cambria Math" panose="02040503050406030204" pitchFamily="18" charset="0"/>
                                </a:rPr>
                                <m:t>𝑋</m:t>
                              </m:r>
                              <m:r>
                                <a:rPr lang="en-US" sz="3700" b="0" i="1" smtClean="0">
                                  <a:latin typeface="Cambria Math" panose="02040503050406030204" pitchFamily="18" charset="0"/>
                                </a:rPr>
                                <m:t>∼</m:t>
                              </m:r>
                              <m:r>
                                <a:rPr lang="en-US" sz="3700" b="0" i="1" smtClean="0">
                                  <a:latin typeface="Cambria Math" panose="02040503050406030204" pitchFamily="18" charset="0"/>
                                </a:rPr>
                                <m:t>𝑃𝑜𝑖</m:t>
                              </m:r>
                              <m:d>
                                <m:dPr>
                                  <m:ctrlPr>
                                    <a:rPr lang="en-US" sz="3700" i="1" smtClean="0">
                                      <a:latin typeface="Cambria Math" panose="02040503050406030204" pitchFamily="18" charset="0"/>
                                    </a:rPr>
                                  </m:ctrlPr>
                                </m:dPr>
                                <m:e>
                                  <m:r>
                                    <a:rPr lang="en-US" sz="3700" b="0" i="1" smtClean="0">
                                      <a:latin typeface="Cambria Math" panose="02040503050406030204" pitchFamily="18" charset="0"/>
                                    </a:rPr>
                                    <m:t>𝜆</m:t>
                                  </m:r>
                                  <m:r>
                                    <a:rPr lang="en-US" sz="3700" b="0" i="1" smtClean="0">
                                      <a:latin typeface="Cambria Math" panose="02040503050406030204" pitchFamily="18" charset="0"/>
                                    </a:rPr>
                                    <m:t>𝑡</m:t>
                                  </m:r>
                                </m:e>
                              </m:d>
                            </m:oMath>
                          </a14:m>
                          <a:endParaRPr lang="en-US" sz="3700" dirty="0"/>
                        </a:p>
                      </a:txBody>
                      <a:tcPr marL="121920" marR="121920" marT="60960" marB="60960"/>
                    </a:tc>
                    <a:extLst>
                      <a:ext uri="{0D108BD9-81ED-4DB2-BD59-A6C34878D82A}">
                        <a16:rowId xmlns:a16="http://schemas.microsoft.com/office/drawing/2014/main" val="1209543202"/>
                      </a:ext>
                    </a:extLst>
                  </a:tr>
                  <a:tr h="528320">
                    <a:tc>
                      <a:txBody>
                        <a:bodyPr/>
                        <a:lstStyle/>
                        <a:p>
                          <a:pPr/>
                          <a14:m>
                            <m:oMathPara xmlns:m="http://schemas.openxmlformats.org/officeDocument/2006/math">
                              <m:oMathParaPr>
                                <m:jc m:val="centerGroup"/>
                              </m:oMathParaPr>
                              <m:oMath xmlns:m="http://schemas.openxmlformats.org/officeDocument/2006/math">
                                <m:r>
                                  <a:rPr lang="en-US" sz="2700" smtClean="0">
                                    <a:latin typeface="Cambria Math" panose="02040503050406030204" pitchFamily="18" charset="0"/>
                                  </a:rPr>
                                  <m:t>𝐸</m:t>
                                </m:r>
                                <m:d>
                                  <m:dPr>
                                    <m:begChr m:val="["/>
                                    <m:endChr m:val="]"/>
                                    <m:ctrlPr>
                                      <a:rPr lang="en-US" sz="2700" i="1" smtClean="0">
                                        <a:latin typeface="Cambria Math" panose="02040503050406030204" pitchFamily="18" charset="0"/>
                                      </a:rPr>
                                    </m:ctrlPr>
                                  </m:dPr>
                                  <m:e>
                                    <m:r>
                                      <a:rPr lang="en-US" sz="2700" smtClean="0">
                                        <a:latin typeface="Cambria Math" panose="02040503050406030204" pitchFamily="18" charset="0"/>
                                      </a:rPr>
                                      <m:t>𝑋</m:t>
                                    </m:r>
                                  </m:e>
                                </m:d>
                                <m:r>
                                  <a:rPr lang="en-US" sz="2700" smtClean="0">
                                    <a:latin typeface="Cambria Math" panose="02040503050406030204" pitchFamily="18" charset="0"/>
                                  </a:rPr>
                                  <m:t>=</m:t>
                                </m:r>
                                <m:r>
                                  <a:rPr lang="en-US" sz="2700" b="0" i="1" smtClean="0">
                                    <a:latin typeface="Cambria Math" panose="02040503050406030204" pitchFamily="18" charset="0"/>
                                  </a:rPr>
                                  <m:t>𝜆</m:t>
                                </m:r>
                                <m:r>
                                  <a:rPr lang="en-US" sz="2700" b="0" i="1" smtClean="0">
                                    <a:latin typeface="Cambria Math" panose="02040503050406030204" pitchFamily="18" charset="0"/>
                                  </a:rPr>
                                  <m:t>𝑡</m:t>
                                </m:r>
                                <m:r>
                                  <a:rPr lang="en-US" sz="2700" b="0" i="0" smtClean="0">
                                    <a:latin typeface="Cambria Math" panose="02040503050406030204" pitchFamily="18" charset="0"/>
                                  </a:rPr>
                                  <m:t>, </m:t>
                                </m:r>
                                <m:r>
                                  <a:rPr lang="en-US" sz="2700" b="0" i="1" smtClean="0">
                                    <a:latin typeface="Cambria Math" panose="02040503050406030204" pitchFamily="18" charset="0"/>
                                  </a:rPr>
                                  <m:t>𝑉</m:t>
                                </m:r>
                                <m:r>
                                  <a:rPr lang="en-US" sz="2700" smtClean="0">
                                    <a:latin typeface="Cambria Math" panose="02040503050406030204" pitchFamily="18" charset="0"/>
                                  </a:rPr>
                                  <m:t>𝑎𝑟</m:t>
                                </m:r>
                                <m:d>
                                  <m:dPr>
                                    <m:ctrlPr>
                                      <a:rPr lang="en-US" sz="2700" i="1" smtClean="0">
                                        <a:latin typeface="Cambria Math" panose="02040503050406030204" pitchFamily="18" charset="0"/>
                                      </a:rPr>
                                    </m:ctrlPr>
                                  </m:dPr>
                                  <m:e>
                                    <m:r>
                                      <a:rPr lang="en-US" sz="2700" smtClean="0">
                                        <a:latin typeface="Cambria Math" panose="02040503050406030204" pitchFamily="18" charset="0"/>
                                      </a:rPr>
                                      <m:t>𝑋</m:t>
                                    </m:r>
                                  </m:e>
                                </m:d>
                                <m:r>
                                  <a:rPr lang="en-US" sz="2700" smtClean="0">
                                    <a:latin typeface="Cambria Math" panose="02040503050406030204" pitchFamily="18" charset="0"/>
                                  </a:rPr>
                                  <m:t>=</m:t>
                                </m:r>
                                <m:r>
                                  <a:rPr lang="en-US" sz="2700" b="0" i="1" smtClean="0">
                                    <a:latin typeface="Cambria Math" panose="02040503050406030204" pitchFamily="18" charset="0"/>
                                  </a:rPr>
                                  <m:t>𝜆</m:t>
                                </m:r>
                                <m:r>
                                  <a:rPr lang="en-US" sz="2700" b="0" i="1" smtClean="0">
                                    <a:latin typeface="Cambria Math" panose="02040503050406030204" pitchFamily="18" charset="0"/>
                                  </a:rPr>
                                  <m:t>𝑡</m:t>
                                </m:r>
                              </m:oMath>
                            </m:oMathPara>
                          </a14:m>
                          <a:endParaRPr lang="en-US" sz="2700" dirty="0"/>
                        </a:p>
                      </a:txBody>
                      <a:tcPr marL="121920" marR="121920" marT="60960" marB="60960"/>
                    </a:tc>
                    <a:extLst>
                      <a:ext uri="{0D108BD9-81ED-4DB2-BD59-A6C34878D82A}">
                        <a16:rowId xmlns:a16="http://schemas.microsoft.com/office/drawing/2014/main" val="184729316"/>
                      </a:ext>
                    </a:extLst>
                  </a:tr>
                </a:tbl>
              </a:graphicData>
            </a:graphic>
          </p:graphicFrame>
        </mc:Choice>
        <mc:Fallback xmlns="">
          <p:graphicFrame>
            <p:nvGraphicFramePr>
              <p:cNvPr id="10" name="Content Placeholder 3"/>
              <p:cNvGraphicFramePr>
                <a:graphicFrameLocks/>
              </p:cNvGraphicFramePr>
              <p:nvPr/>
            </p:nvGraphicFramePr>
            <p:xfrm>
              <a:off x="480001" y="3940079"/>
              <a:ext cx="11101916" cy="122428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endParaRPr lang="en-US"/>
                        </a:p>
                      </a:txBody>
                      <a:tcPr marL="121920" marR="121920" marT="60960" marB="60960">
                        <a:blipFill>
                          <a:blip r:embed="rId4"/>
                          <a:stretch>
                            <a:fillRect l="-114" t="-12727" r="-343" b="-80000"/>
                          </a:stretch>
                        </a:blipFill>
                      </a:tcPr>
                    </a:tc>
                    <a:extLst>
                      <a:ext uri="{0D108BD9-81ED-4DB2-BD59-A6C34878D82A}">
                        <a16:rowId xmlns:a16="http://schemas.microsoft.com/office/drawing/2014/main" val="1209543202"/>
                      </a:ext>
                    </a:extLst>
                  </a:tr>
                  <a:tr h="533400">
                    <a:tc>
                      <a:txBody>
                        <a:bodyPr/>
                        <a:lstStyle/>
                        <a:p>
                          <a:endParaRPr lang="en-US"/>
                        </a:p>
                      </a:txBody>
                      <a:tcPr marL="121920" marR="121920" marT="60960" marB="60960">
                        <a:blipFill>
                          <a:blip r:embed="rId4"/>
                          <a:stretch>
                            <a:fillRect l="-114" t="-147619" r="-343" b="-4762"/>
                          </a:stretch>
                        </a:blipFill>
                      </a:tcPr>
                    </a:tc>
                    <a:extLst>
                      <a:ext uri="{0D108BD9-81ED-4DB2-BD59-A6C34878D82A}">
                        <a16:rowId xmlns:a16="http://schemas.microsoft.com/office/drawing/2014/main" val="184729316"/>
                      </a:ext>
                    </a:extLst>
                  </a:tr>
                </a:tbl>
              </a:graphicData>
            </a:graphic>
          </p:graphicFrame>
        </mc:Fallback>
      </mc:AlternateContent>
    </p:spTree>
    <p:extLst>
      <p:ext uri="{BB962C8B-B14F-4D97-AF65-F5344CB8AC3E}">
        <p14:creationId xmlns:p14="http://schemas.microsoft.com/office/powerpoint/2010/main" val="124787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B78A6-BE96-0DEE-7362-DFB6DE9C58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DA0DB-0716-D0DE-F945-80062D11E639}"/>
              </a:ext>
            </a:extLst>
          </p:cNvPr>
          <p:cNvSpPr>
            <a:spLocks noGrp="1"/>
          </p:cNvSpPr>
          <p:nvPr>
            <p:ph idx="1"/>
          </p:nvPr>
        </p:nvSpPr>
        <p:spPr>
          <a:xfrm>
            <a:off x="480002" y="1296000"/>
            <a:ext cx="5615998" cy="4445149"/>
          </a:xfrm>
        </p:spPr>
        <p:txBody>
          <a:bodyPr/>
          <a:lstStyle/>
          <a:p>
            <a:r>
              <a:rPr lang="en-US" sz="3200" dirty="0"/>
              <a:t>This Poisson distribution comes from the assumption that the mean is 1.41 events/day.</a:t>
            </a:r>
          </a:p>
          <a:p>
            <a:r>
              <a:rPr lang="en-US" sz="3200" dirty="0"/>
              <a:t>We can then calculate a probability distribution which we multiply by the total count to get the histogram in black.</a:t>
            </a:r>
          </a:p>
          <a:p>
            <a:r>
              <a:rPr lang="en-US" sz="3200" dirty="0"/>
              <a:t>In grey is the observation.</a:t>
            </a:r>
          </a:p>
        </p:txBody>
      </p:sp>
      <p:pic>
        <p:nvPicPr>
          <p:cNvPr id="4" name="Picture 3">
            <a:extLst>
              <a:ext uri="{FF2B5EF4-FFF2-40B4-BE49-F238E27FC236}">
                <a16:creationId xmlns:a16="http://schemas.microsoft.com/office/drawing/2014/main" id="{CFEB34FE-EF79-E5EB-0832-374A93D7165E}"/>
              </a:ext>
            </a:extLst>
          </p:cNvPr>
          <p:cNvPicPr>
            <a:picLocks noChangeAspect="1"/>
          </p:cNvPicPr>
          <p:nvPr/>
        </p:nvPicPr>
        <p:blipFill>
          <a:blip r:embed="rId3"/>
          <a:stretch>
            <a:fillRect/>
          </a:stretch>
        </p:blipFill>
        <p:spPr>
          <a:xfrm>
            <a:off x="6095999" y="213093"/>
            <a:ext cx="6019131" cy="5932525"/>
          </a:xfrm>
          <a:prstGeom prst="rect">
            <a:avLst/>
          </a:prstGeom>
        </p:spPr>
      </p:pic>
      <p:sp>
        <p:nvSpPr>
          <p:cNvPr id="2" name="Title 1">
            <a:extLst>
              <a:ext uri="{FF2B5EF4-FFF2-40B4-BE49-F238E27FC236}">
                <a16:creationId xmlns:a16="http://schemas.microsoft.com/office/drawing/2014/main" id="{12B98CA1-37F5-3075-70C4-E4E8480EC656}"/>
              </a:ext>
            </a:extLst>
          </p:cNvPr>
          <p:cNvSpPr>
            <a:spLocks noGrp="1"/>
          </p:cNvSpPr>
          <p:nvPr>
            <p:ph type="title"/>
          </p:nvPr>
        </p:nvSpPr>
        <p:spPr/>
        <p:txBody>
          <a:bodyPr>
            <a:normAutofit/>
          </a:bodyPr>
          <a:lstStyle/>
          <a:p>
            <a:r>
              <a:rPr lang="en-US" dirty="0"/>
              <a:t>Discrete Random Variables</a:t>
            </a:r>
          </a:p>
        </p:txBody>
      </p:sp>
    </p:spTree>
    <p:extLst>
      <p:ext uri="{BB962C8B-B14F-4D97-AF65-F5344CB8AC3E}">
        <p14:creationId xmlns:p14="http://schemas.microsoft.com/office/powerpoint/2010/main" val="165749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F9C9-685F-0B84-944D-4E6FF4D3AE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30AD05-8557-AB33-3EE7-E7F84C47525A}"/>
              </a:ext>
            </a:extLst>
          </p:cNvPr>
          <p:cNvSpPr>
            <a:spLocks noGrp="1"/>
          </p:cNvSpPr>
          <p:nvPr>
            <p:ph idx="1"/>
          </p:nvPr>
        </p:nvSpPr>
        <p:spPr>
          <a:xfrm>
            <a:off x="480002" y="1296000"/>
            <a:ext cx="5615998" cy="4445149"/>
          </a:xfrm>
        </p:spPr>
        <p:txBody>
          <a:bodyPr/>
          <a:lstStyle/>
          <a:p>
            <a:r>
              <a:rPr lang="en-US" sz="3200" dirty="0"/>
              <a:t>Based on this, the </a:t>
            </a:r>
            <a:br>
              <a:rPr lang="en-US" sz="3200" dirty="0"/>
            </a:br>
            <a:r>
              <a:rPr lang="en-US" sz="3200" dirty="0"/>
              <a:t>P(5 homicides) = P(X = 5) = 0.011134. </a:t>
            </a:r>
          </a:p>
          <a:p>
            <a:r>
              <a:rPr lang="en-US" sz="3200" dirty="0"/>
              <a:t>Over 1095 days that is an expected frequency of 12 days.</a:t>
            </a:r>
          </a:p>
          <a:p>
            <a:r>
              <a:rPr lang="en-US" sz="3200" dirty="0"/>
              <a:t>The actual number of days was 13 so a very good match.</a:t>
            </a:r>
          </a:p>
          <a:p>
            <a:r>
              <a:rPr lang="en-US" sz="3200" dirty="0"/>
              <a:t>You will learn to test whether a distribution fits the data well in a future class. </a:t>
            </a:r>
          </a:p>
        </p:txBody>
      </p:sp>
      <p:pic>
        <p:nvPicPr>
          <p:cNvPr id="4" name="Picture 3">
            <a:extLst>
              <a:ext uri="{FF2B5EF4-FFF2-40B4-BE49-F238E27FC236}">
                <a16:creationId xmlns:a16="http://schemas.microsoft.com/office/drawing/2014/main" id="{5A32C8EC-2293-0598-E5B9-279F6F13F4FB}"/>
              </a:ext>
            </a:extLst>
          </p:cNvPr>
          <p:cNvPicPr>
            <a:picLocks noChangeAspect="1"/>
          </p:cNvPicPr>
          <p:nvPr/>
        </p:nvPicPr>
        <p:blipFill>
          <a:blip r:embed="rId3"/>
          <a:stretch>
            <a:fillRect/>
          </a:stretch>
        </p:blipFill>
        <p:spPr>
          <a:xfrm>
            <a:off x="6095999" y="213093"/>
            <a:ext cx="6019131" cy="5932525"/>
          </a:xfrm>
          <a:prstGeom prst="rect">
            <a:avLst/>
          </a:prstGeom>
        </p:spPr>
      </p:pic>
      <p:sp>
        <p:nvSpPr>
          <p:cNvPr id="2" name="Title 1">
            <a:extLst>
              <a:ext uri="{FF2B5EF4-FFF2-40B4-BE49-F238E27FC236}">
                <a16:creationId xmlns:a16="http://schemas.microsoft.com/office/drawing/2014/main" id="{5C4798BC-1324-BADF-F340-00C23F1C5BA2}"/>
              </a:ext>
            </a:extLst>
          </p:cNvPr>
          <p:cNvSpPr>
            <a:spLocks noGrp="1"/>
          </p:cNvSpPr>
          <p:nvPr>
            <p:ph type="title"/>
          </p:nvPr>
        </p:nvSpPr>
        <p:spPr/>
        <p:txBody>
          <a:bodyPr>
            <a:normAutofit/>
          </a:bodyPr>
          <a:lstStyle/>
          <a:p>
            <a:r>
              <a:rPr lang="en-US" dirty="0"/>
              <a:t>Discrete Random Variables</a:t>
            </a:r>
          </a:p>
        </p:txBody>
      </p:sp>
    </p:spTree>
    <p:extLst>
      <p:ext uri="{BB962C8B-B14F-4D97-AF65-F5344CB8AC3E}">
        <p14:creationId xmlns:p14="http://schemas.microsoft.com/office/powerpoint/2010/main" val="188868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0384-3802-EC4F-9150-C170A2C910DA}"/>
              </a:ext>
            </a:extLst>
          </p:cNvPr>
          <p:cNvSpPr>
            <a:spLocks noGrp="1"/>
          </p:cNvSpPr>
          <p:nvPr>
            <p:ph type="title"/>
          </p:nvPr>
        </p:nvSpPr>
        <p:spPr/>
        <p:txBody>
          <a:bodyPr/>
          <a:lstStyle/>
          <a:p>
            <a:r>
              <a:rPr lang="en-US" dirty="0"/>
              <a:t>Why do we want a distribution?</a:t>
            </a:r>
          </a:p>
        </p:txBody>
      </p:sp>
      <p:sp>
        <p:nvSpPr>
          <p:cNvPr id="3" name="Content Placeholder 2">
            <a:extLst>
              <a:ext uri="{FF2B5EF4-FFF2-40B4-BE49-F238E27FC236}">
                <a16:creationId xmlns:a16="http://schemas.microsoft.com/office/drawing/2014/main" id="{534222A1-46CA-D19D-CD24-28F6496841BA}"/>
              </a:ext>
            </a:extLst>
          </p:cNvPr>
          <p:cNvSpPr>
            <a:spLocks noGrp="1"/>
          </p:cNvSpPr>
          <p:nvPr>
            <p:ph idx="1"/>
          </p:nvPr>
        </p:nvSpPr>
        <p:spPr/>
        <p:txBody>
          <a:bodyPr/>
          <a:lstStyle/>
          <a:p>
            <a:r>
              <a:rPr lang="en-US" sz="3600" dirty="0"/>
              <a:t>We could have used the natural frequencies directly right?</a:t>
            </a:r>
          </a:p>
          <a:p>
            <a:r>
              <a:rPr lang="en-US" sz="3600" dirty="0"/>
              <a:t>There is a branch of statistics that tries to do this: non-parametric statistics. </a:t>
            </a:r>
          </a:p>
          <a:p>
            <a:r>
              <a:rPr lang="en-US" sz="3600" dirty="0"/>
              <a:t>But. Having the distribution enables more complicated modeling, and comparisons across countries, for example.</a:t>
            </a:r>
          </a:p>
        </p:txBody>
      </p:sp>
    </p:spTree>
    <p:extLst>
      <p:ext uri="{BB962C8B-B14F-4D97-AF65-F5344CB8AC3E}">
        <p14:creationId xmlns:p14="http://schemas.microsoft.com/office/powerpoint/2010/main" val="356352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ext uri="{D42A27DB-BD31-4B8C-83A1-F6EECF244321}">
                    <p14:modId xmlns:p14="http://schemas.microsoft.com/office/powerpoint/2010/main" val="3437445498"/>
                  </p:ext>
                </p:extLst>
              </p:nvPr>
            </p:nvGraphicFramePr>
            <p:xfrm>
              <a:off x="480483" y="1295441"/>
              <a:ext cx="11101916" cy="3278886"/>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544511007"/>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3965095881"/>
                      </a:ext>
                    </a:extLst>
                  </a:tr>
                  <a:tr h="2557611">
                    <a:tc>
                      <a:txBody>
                        <a:bodyPr/>
                        <a:lstStyle/>
                        <a:p>
                          <a14:m>
                            <m:oMath xmlns:m="http://schemas.openxmlformats.org/officeDocument/2006/math">
                              <m:r>
                                <a:rPr lang="en-US" sz="2700" b="0" i="1" smtClean="0">
                                  <a:latin typeface="Cambria Math" panose="02040503050406030204" pitchFamily="18" charset="0"/>
                                </a:rPr>
                                <m:t>𝑆</m:t>
                              </m:r>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r>
                                    <a:rPr lang="en-US" sz="2700" b="0" i="1" smtClean="0">
                                      <a:latin typeface="Cambria Math" panose="02040503050406030204" pitchFamily="18" charset="0"/>
                                    </a:rPr>
                                    <m:t>0,1</m:t>
                                  </m:r>
                                </m:e>
                              </m:d>
                            </m:oMath>
                          </a14:m>
                          <a:r>
                            <a:rPr lang="en-US" sz="2700" b="0" dirty="0"/>
                            <a:t>, </a:t>
                          </a:r>
                          <a14:m>
                            <m:oMath xmlns:m="http://schemas.openxmlformats.org/officeDocument/2006/math">
                              <m:r>
                                <m:rPr>
                                  <m:sty m:val="p"/>
                                </m:rPr>
                                <a:rPr lang="en-US" sz="2700" b="0" i="0" smtClean="0">
                                  <a:latin typeface="Cambria Math" panose="02040503050406030204" pitchFamily="18" charset="0"/>
                                </a:rPr>
                                <m:t>X</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𝑠</m:t>
                                  </m:r>
                                </m:e>
                              </m:d>
                              <m:r>
                                <a:rPr lang="en-US" sz="2700" b="0" i="1" smtClean="0">
                                  <a:latin typeface="Cambria Math" panose="02040503050406030204" pitchFamily="18" charset="0"/>
                                </a:rPr>
                                <m:t>=</m:t>
                              </m:r>
                              <m:r>
                                <a:rPr lang="en-US" sz="2700" b="0" i="1" smtClean="0">
                                  <a:latin typeface="Cambria Math" panose="02040503050406030204" pitchFamily="18" charset="0"/>
                                </a:rPr>
                                <m:t>𝑠</m:t>
                              </m:r>
                            </m:oMath>
                          </a14:m>
                          <a:r>
                            <a:rPr lang="en-US" sz="2700" b="0" dirty="0"/>
                            <a:t>, </a:t>
                          </a:r>
                          <a:r>
                            <a:rPr lang="en-US" sz="2700" b="0" baseline="0" dirty="0"/>
                            <a:t>all outcomes are “equally likely” = </a:t>
                          </a:r>
                          <a:r>
                            <a:rPr lang="en-US" sz="2700" b="1" baseline="0" dirty="0"/>
                            <a:t>Uniform distribution</a:t>
                          </a:r>
                          <a:r>
                            <a:rPr lang="en-US" sz="2700" b="0" baseline="0" dirty="0"/>
                            <a:t>. </a:t>
                          </a:r>
                        </a:p>
                        <a:p>
                          <a:r>
                            <a:rPr lang="en-US" sz="2700" b="0" baseline="0" dirty="0"/>
                            <a:t>Q: What is </a:t>
                          </a:r>
                          <a14:m>
                            <m:oMath xmlns:m="http://schemas.openxmlformats.org/officeDocument/2006/math">
                              <m:r>
                                <a:rPr lang="en-US" sz="2700" b="0" i="1" baseline="0" dirty="0" smtClean="0">
                                  <a:latin typeface="Cambria Math" panose="02040503050406030204" pitchFamily="18" charset="0"/>
                                </a:rPr>
                                <m:t>𝑃</m:t>
                              </m:r>
                              <m:d>
                                <m:dPr>
                                  <m:ctrlPr>
                                    <a:rPr lang="en-US" sz="2700" b="0" i="1" baseline="0" dirty="0" smtClean="0">
                                      <a:latin typeface="Cambria Math" panose="02040503050406030204" pitchFamily="18" charset="0"/>
                                    </a:rPr>
                                  </m:ctrlPr>
                                </m:dPr>
                                <m:e>
                                  <m:r>
                                    <a:rPr lang="en-US" sz="2700" b="0" i="1" baseline="0" dirty="0" smtClean="0">
                                      <a:latin typeface="Cambria Math" panose="02040503050406030204" pitchFamily="18" charset="0"/>
                                    </a:rPr>
                                    <m:t>𝑋</m:t>
                                  </m:r>
                                  <m:r>
                                    <a:rPr lang="en-US" sz="2700" b="0" i="1" baseline="0" dirty="0" smtClean="0">
                                      <a:latin typeface="Cambria Math" panose="02040503050406030204" pitchFamily="18" charset="0"/>
                                    </a:rPr>
                                    <m:t>=</m:t>
                                  </m:r>
                                  <m:f>
                                    <m:fPr>
                                      <m:ctrlPr>
                                        <a:rPr lang="en-US" sz="2700" b="0" i="1" baseline="0" dirty="0" smtClean="0">
                                          <a:latin typeface="Cambria Math" panose="02040503050406030204" pitchFamily="18" charset="0"/>
                                        </a:rPr>
                                      </m:ctrlPr>
                                    </m:fPr>
                                    <m:num>
                                      <m:r>
                                        <a:rPr lang="en-US" sz="2700" b="0" i="1" baseline="0" dirty="0" smtClean="0">
                                          <a:latin typeface="Cambria Math" panose="02040503050406030204" pitchFamily="18" charset="0"/>
                                        </a:rPr>
                                        <m:t>1</m:t>
                                      </m:r>
                                    </m:num>
                                    <m:den>
                                      <m:r>
                                        <a:rPr lang="en-US" sz="2700" b="0" i="1" baseline="0" dirty="0" smtClean="0">
                                          <a:latin typeface="Cambria Math" panose="02040503050406030204" pitchFamily="18" charset="0"/>
                                        </a:rPr>
                                        <m:t>2</m:t>
                                      </m:r>
                                    </m:den>
                                  </m:f>
                                </m:e>
                              </m:d>
                            </m:oMath>
                          </a14:m>
                          <a:r>
                            <a:rPr lang="en-US" sz="2700" b="0" dirty="0"/>
                            <a:t>? </a:t>
                          </a:r>
                          <a14:m>
                            <m:oMath xmlns:m="http://schemas.openxmlformats.org/officeDocument/2006/math">
                              <m:r>
                                <a:rPr lang="en-US" sz="2700" b="0" i="1" baseline="0" smtClean="0">
                                  <a:solidFill>
                                    <a:schemeClr val="accent1"/>
                                  </a:solidFill>
                                  <a:latin typeface="Cambria Math" panose="02040503050406030204" pitchFamily="18" charset="0"/>
                                </a:rPr>
                                <m:t>0</m:t>
                              </m:r>
                            </m:oMath>
                          </a14:m>
                          <a:endParaRPr lang="en-US" sz="2700" b="0" dirty="0"/>
                        </a:p>
                        <a:p>
                          <a:r>
                            <a:rPr lang="en-US" sz="2700" b="0" i="0" baseline="0" dirty="0">
                              <a:latin typeface="+mj-lt"/>
                            </a:rPr>
                            <a:t>A: In general, </a:t>
                          </a:r>
                          <a14:m>
                            <m:oMath xmlns:m="http://schemas.openxmlformats.org/officeDocument/2006/math">
                              <m:r>
                                <a:rPr lang="en-US" sz="2700" b="0" i="1" baseline="0" smtClean="0">
                                  <a:latin typeface="Cambria Math" panose="02040503050406030204" pitchFamily="18" charset="0"/>
                                </a:rPr>
                                <m:t>𝑃</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𝑥</m:t>
                                  </m:r>
                                </m:e>
                              </m:d>
                              <m:r>
                                <a:rPr lang="en-US" sz="2700" b="0" i="1" baseline="0" smtClean="0">
                                  <a:latin typeface="Cambria Math" panose="02040503050406030204" pitchFamily="18" charset="0"/>
                                </a:rPr>
                                <m:t>=0 </m:t>
                              </m:r>
                            </m:oMath>
                          </a14:m>
                          <a:r>
                            <a:rPr lang="en-US" sz="2700" b="0" i="0" baseline="0" dirty="0">
                              <a:latin typeface="+mj-lt"/>
                            </a:rPr>
                            <a:t>for all </a:t>
                          </a:r>
                          <a14:m>
                            <m:oMath xmlns:m="http://schemas.openxmlformats.org/officeDocument/2006/math">
                              <m:r>
                                <a:rPr lang="en-US" sz="2700" b="0" i="1" baseline="0" dirty="0" smtClean="0">
                                  <a:latin typeface="Cambria Math" panose="02040503050406030204" pitchFamily="18" charset="0"/>
                                </a:rPr>
                                <m:t>𝑥</m:t>
                              </m:r>
                              <m:r>
                                <a:rPr lang="en-US" sz="2700" b="0" i="1" baseline="0" dirty="0" smtClean="0">
                                  <a:latin typeface="Cambria Math" panose="02040503050406030204" pitchFamily="18" charset="0"/>
                                </a:rPr>
                                <m:t>∈</m:t>
                              </m:r>
                              <m:d>
                                <m:dPr>
                                  <m:begChr m:val="["/>
                                  <m:endChr m:val="]"/>
                                  <m:ctrlPr>
                                    <a:rPr lang="en-US" sz="2700" b="0" i="1" baseline="0" dirty="0" smtClean="0">
                                      <a:latin typeface="Cambria Math" panose="02040503050406030204" pitchFamily="18" charset="0"/>
                                    </a:rPr>
                                  </m:ctrlPr>
                                </m:dPr>
                                <m:e>
                                  <m:r>
                                    <a:rPr lang="en-US" sz="2700" b="0" i="1" baseline="0" dirty="0" smtClean="0">
                                      <a:latin typeface="Cambria Math" panose="02040503050406030204" pitchFamily="18" charset="0"/>
                                    </a:rPr>
                                    <m:t>0,1</m:t>
                                  </m:r>
                                </m:e>
                              </m:d>
                            </m:oMath>
                          </a14:m>
                          <a:endParaRPr lang="en-US" sz="2700" b="0" i="0" baseline="0" dirty="0">
                            <a:latin typeface="+mj-l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700" b="0" i="0" baseline="0" dirty="0">
                              <a:latin typeface="+mj-lt"/>
                            </a:rPr>
                            <a:t>Q: What is </a:t>
                          </a:r>
                          <a:r>
                            <a:rPr lang="en-US" sz="2700" b="0" baseline="0" dirty="0"/>
                            <a:t> </a:t>
                          </a:r>
                          <a14:m>
                            <m:oMath xmlns:m="http://schemas.openxmlformats.org/officeDocument/2006/math">
                              <m:r>
                                <a:rPr lang="en-US" sz="2700" b="0" i="1" baseline="0" dirty="0" smtClean="0">
                                  <a:latin typeface="Cambria Math" panose="02040503050406030204" pitchFamily="18" charset="0"/>
                                </a:rPr>
                                <m:t>𝑃</m:t>
                              </m:r>
                              <m:d>
                                <m:dPr>
                                  <m:ctrlPr>
                                    <a:rPr lang="en-US" sz="2700" b="0" i="1" baseline="0" dirty="0" smtClean="0">
                                      <a:latin typeface="Cambria Math" panose="02040503050406030204" pitchFamily="18" charset="0"/>
                                    </a:rPr>
                                  </m:ctrlPr>
                                </m:dPr>
                                <m:e>
                                  <m:r>
                                    <a:rPr lang="en-US" sz="2700" b="0" i="1" baseline="0" dirty="0" smtClean="0">
                                      <a:latin typeface="Cambria Math" panose="02040503050406030204" pitchFamily="18" charset="0"/>
                                    </a:rPr>
                                    <m:t>𝑋</m:t>
                                  </m:r>
                                  <m:r>
                                    <a:rPr lang="en-US" sz="2700" b="0" i="1" baseline="0" dirty="0" smtClean="0">
                                      <a:latin typeface="Cambria Math" panose="02040503050406030204" pitchFamily="18" charset="0"/>
                                    </a:rPr>
                                    <m:t>≤</m:t>
                                  </m:r>
                                  <m:f>
                                    <m:fPr>
                                      <m:ctrlPr>
                                        <a:rPr lang="en-US" sz="2700" b="0" i="1" baseline="0" dirty="0" smtClean="0">
                                          <a:latin typeface="Cambria Math" panose="02040503050406030204" pitchFamily="18" charset="0"/>
                                        </a:rPr>
                                      </m:ctrlPr>
                                    </m:fPr>
                                    <m:num>
                                      <m:r>
                                        <a:rPr lang="en-US" sz="2700" b="0" i="1" baseline="0" dirty="0" smtClean="0">
                                          <a:latin typeface="Cambria Math" panose="02040503050406030204" pitchFamily="18" charset="0"/>
                                        </a:rPr>
                                        <m:t>1</m:t>
                                      </m:r>
                                    </m:num>
                                    <m:den>
                                      <m:r>
                                        <a:rPr lang="en-US" sz="2700" b="0" i="1" baseline="0" dirty="0" smtClean="0">
                                          <a:latin typeface="Cambria Math" panose="02040503050406030204" pitchFamily="18" charset="0"/>
                                        </a:rPr>
                                        <m:t>2</m:t>
                                      </m:r>
                                    </m:den>
                                  </m:f>
                                </m:e>
                              </m:d>
                            </m:oMath>
                          </a14:m>
                          <a:r>
                            <a:rPr lang="en-US" sz="2700" b="0" dirty="0"/>
                            <a:t>? </a:t>
                          </a:r>
                          <a14:m>
                            <m:oMath xmlns:m="http://schemas.openxmlformats.org/officeDocument/2006/math">
                              <m:f>
                                <m:fPr>
                                  <m:ctrlPr>
                                    <a:rPr lang="en-US" sz="2700" b="0" i="1" baseline="0" smtClean="0">
                                      <a:solidFill>
                                        <a:schemeClr val="accent1"/>
                                      </a:solidFill>
                                      <a:latin typeface="Cambria Math" panose="02040503050406030204" pitchFamily="18" charset="0"/>
                                    </a:rPr>
                                  </m:ctrlPr>
                                </m:fPr>
                                <m:num>
                                  <m:r>
                                    <a:rPr lang="en-US" sz="2700" b="0" i="1" baseline="0" smtClean="0">
                                      <a:solidFill>
                                        <a:schemeClr val="accent1"/>
                                      </a:solidFill>
                                      <a:latin typeface="Cambria Math" panose="02040503050406030204" pitchFamily="18" charset="0"/>
                                    </a:rPr>
                                    <m:t>1</m:t>
                                  </m:r>
                                </m:num>
                                <m:den>
                                  <m:r>
                                    <a:rPr lang="en-US" sz="2700" b="0" i="1" baseline="0" smtClean="0">
                                      <a:solidFill>
                                        <a:schemeClr val="accent1"/>
                                      </a:solidFill>
                                      <a:latin typeface="Cambria Math" panose="02040503050406030204" pitchFamily="18" charset="0"/>
                                    </a:rPr>
                                    <m:t>2</m:t>
                                  </m:r>
                                </m:den>
                              </m:f>
                            </m:oMath>
                          </a14:m>
                          <a:endParaRPr lang="en-US" sz="27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2700" b="0" dirty="0"/>
                            <a:t>A: </a:t>
                          </a:r>
                          <a14:m>
                            <m:oMath xmlns:m="http://schemas.openxmlformats.org/officeDocument/2006/math">
                              <m:r>
                                <a:rPr lang="en-US" sz="2700" b="0" i="1" baseline="0" smtClean="0">
                                  <a:latin typeface="Cambria Math" panose="02040503050406030204" pitchFamily="18" charset="0"/>
                                </a:rPr>
                                <m:t>𝑃</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𝑥</m:t>
                                  </m:r>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𝑥</m:t>
                              </m:r>
                              <m:r>
                                <a:rPr lang="en-US" sz="2700" b="0" i="1" baseline="0" smtClean="0">
                                  <a:latin typeface="Cambria Math" panose="02040503050406030204" pitchFamily="18" charset="0"/>
                                </a:rPr>
                                <m:t> </m:t>
                              </m:r>
                            </m:oMath>
                          </a14:m>
                          <a:r>
                            <a:rPr lang="en-US" sz="2700" b="0" i="0" kern="1200" baseline="0" dirty="0">
                              <a:solidFill>
                                <a:schemeClr val="dk1"/>
                              </a:solidFill>
                              <a:latin typeface="+mn-lt"/>
                              <a:ea typeface="+mn-ea"/>
                              <a:cs typeface="+mn-cs"/>
                            </a:rPr>
                            <a:t>for all </a:t>
                          </a:r>
                          <a14:m>
                            <m:oMath xmlns:m="http://schemas.openxmlformats.org/officeDocument/2006/math">
                              <m:r>
                                <a:rPr lang="en-US" sz="2700" b="0" i="1" baseline="0" dirty="0" smtClean="0">
                                  <a:latin typeface="Cambria Math" panose="02040503050406030204" pitchFamily="18" charset="0"/>
                                </a:rPr>
                                <m:t>𝑥</m:t>
                              </m:r>
                              <m:r>
                                <a:rPr lang="en-US" sz="2700" b="0" i="1" baseline="0" dirty="0" smtClean="0">
                                  <a:latin typeface="Cambria Math" panose="02040503050406030204" pitchFamily="18" charset="0"/>
                                </a:rPr>
                                <m:t>∈</m:t>
                              </m:r>
                              <m:d>
                                <m:dPr>
                                  <m:begChr m:val="["/>
                                  <m:endChr m:val="]"/>
                                  <m:ctrlPr>
                                    <a:rPr lang="en-US" sz="2700" b="0" i="1" baseline="0" dirty="0" smtClean="0">
                                      <a:latin typeface="Cambria Math" panose="02040503050406030204" pitchFamily="18" charset="0"/>
                                    </a:rPr>
                                  </m:ctrlPr>
                                </m:dPr>
                                <m:e>
                                  <m:r>
                                    <a:rPr lang="en-US" sz="2700" b="0" i="1" baseline="0" dirty="0" smtClean="0">
                                      <a:latin typeface="Cambria Math" panose="02040503050406030204" pitchFamily="18" charset="0"/>
                                    </a:rPr>
                                    <m:t>0,1</m:t>
                                  </m:r>
                                </m:e>
                              </m:d>
                            </m:oMath>
                          </a14:m>
                          <a:endParaRPr lang="en-US" sz="2700" b="0" i="1" baseline="0" dirty="0">
                            <a:latin typeface="Cambria Math" panose="02040503050406030204" pitchFamily="18" charset="0"/>
                          </a:endParaRPr>
                        </a:p>
                      </a:txBody>
                      <a:tcPr marL="121920" marR="121920" marT="60960" marB="60960"/>
                    </a:tc>
                    <a:extLst>
                      <a:ext uri="{0D108BD9-81ED-4DB2-BD59-A6C34878D82A}">
                        <a16:rowId xmlns:a16="http://schemas.microsoft.com/office/drawing/2014/main" val="3158880134"/>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3437445498"/>
                  </p:ext>
                </p:extLst>
              </p:nvPr>
            </p:nvGraphicFramePr>
            <p:xfrm>
              <a:off x="480483" y="1295441"/>
              <a:ext cx="11101916" cy="3278886"/>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544511007"/>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3965095881"/>
                      </a:ext>
                    </a:extLst>
                  </a:tr>
                  <a:tr h="2588006">
                    <a:tc>
                      <a:txBody>
                        <a:bodyPr/>
                        <a:lstStyle/>
                        <a:p>
                          <a:endParaRPr lang="en-US"/>
                        </a:p>
                      </a:txBody>
                      <a:tcPr marL="121920" marR="121920" marT="60960" marB="60960">
                        <a:blipFill>
                          <a:blip r:embed="rId3"/>
                          <a:stretch>
                            <a:fillRect l="-114" t="-30392" r="-343" b="-5392"/>
                          </a:stretch>
                        </a:blipFill>
                      </a:tcPr>
                    </a:tc>
                    <a:extLst>
                      <a:ext uri="{0D108BD9-81ED-4DB2-BD59-A6C34878D82A}">
                        <a16:rowId xmlns:a16="http://schemas.microsoft.com/office/drawing/2014/main" val="31588801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3"/>
              <p:cNvGraphicFramePr>
                <a:graphicFrameLocks/>
              </p:cNvGraphicFramePr>
              <p:nvPr/>
            </p:nvGraphicFramePr>
            <p:xfrm>
              <a:off x="480483" y="4771409"/>
              <a:ext cx="11101916" cy="13004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r>
                            <a:rPr lang="en-US" sz="3700" dirty="0"/>
                            <a:t>Cumulative</a:t>
                          </a:r>
                          <a:r>
                            <a:rPr lang="en-US" sz="3700" baseline="0" dirty="0"/>
                            <a:t> </a:t>
                          </a:r>
                          <a:r>
                            <a:rPr lang="en-US" sz="3700" dirty="0"/>
                            <a:t>distribution (denoted</a:t>
                          </a:r>
                          <a:r>
                            <a:rPr lang="en-US" sz="3700" baseline="0" dirty="0"/>
                            <a:t> by </a:t>
                          </a:r>
                          <a14:m>
                            <m:oMath xmlns:m="http://schemas.openxmlformats.org/officeDocument/2006/math">
                              <m:r>
                                <a:rPr lang="en-US" sz="3700" i="1" baseline="0" dirty="0" smtClean="0">
                                  <a:latin typeface="Cambria Math" panose="02040503050406030204" pitchFamily="18" charset="0"/>
                                </a:rPr>
                                <m:t>𝐹</m:t>
                              </m:r>
                              <m:r>
                                <a:rPr lang="en-US" sz="3700" i="1" baseline="0" dirty="0" smtClean="0">
                                  <a:latin typeface="Cambria Math" panose="02040503050406030204" pitchFamily="18" charset="0"/>
                                </a:rPr>
                                <m:t>(</m:t>
                              </m:r>
                              <m:r>
                                <a:rPr lang="en-US" sz="3700" i="1" baseline="0" dirty="0" smtClean="0">
                                  <a:latin typeface="Cambria Math" panose="02040503050406030204" pitchFamily="18" charset="0"/>
                                </a:rPr>
                                <m:t>𝑥</m:t>
                              </m:r>
                              <m:r>
                                <a:rPr lang="en-US" sz="3700" i="1" baseline="0" dirty="0" smtClean="0">
                                  <a:latin typeface="Cambria Math" panose="02040503050406030204" pitchFamily="18" charset="0"/>
                                </a:rPr>
                                <m:t>)</m:t>
                              </m:r>
                            </m:oMath>
                          </a14:m>
                          <a:r>
                            <a:rPr lang="en-US" sz="3700" dirty="0"/>
                            <a:t>)</a:t>
                          </a:r>
                        </a:p>
                      </a:txBody>
                      <a:tcPr marL="121920" marR="121920" marT="60960" marB="60960"/>
                    </a:tc>
                    <a:extLst>
                      <a:ext uri="{0D108BD9-81ED-4DB2-BD59-A6C34878D82A}">
                        <a16:rowId xmlns:a16="http://schemas.microsoft.com/office/drawing/2014/main" val="2873587655"/>
                      </a:ext>
                    </a:extLst>
                  </a:tr>
                  <a:tr h="609600">
                    <a:tc>
                      <a:txBody>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r>
                                <a:rPr lang="en-US" sz="3200" b="0" i="1" baseline="0" dirty="0" smtClean="0">
                                  <a:latin typeface="Cambria Math" panose="02040503050406030204" pitchFamily="18" charset="0"/>
                                </a:rPr>
                                <m:t>𝐹</m:t>
                              </m:r>
                              <m:d>
                                <m:dPr>
                                  <m:ctrlPr>
                                    <a:rPr lang="en-US" sz="3200" b="0" i="1" baseline="0" dirty="0" smtClean="0">
                                      <a:latin typeface="Cambria Math" panose="02040503050406030204" pitchFamily="18" charset="0"/>
                                    </a:rPr>
                                  </m:ctrlPr>
                                </m:dPr>
                                <m:e>
                                  <m:r>
                                    <a:rPr lang="en-US" sz="3200" b="0" i="1" baseline="0" dirty="0" smtClean="0">
                                      <a:latin typeface="Cambria Math" panose="02040503050406030204" pitchFamily="18" charset="0"/>
                                    </a:rPr>
                                    <m:t>𝑥</m:t>
                                  </m:r>
                                </m:e>
                              </m:d>
                              <m:r>
                                <a:rPr lang="en-US" sz="3200" b="0" i="1" dirty="0" smtClean="0">
                                  <a:latin typeface="Cambria Math" panose="02040503050406030204" pitchFamily="18" charset="0"/>
                                </a:rPr>
                                <m:t>=</m:t>
                              </m:r>
                              <m:r>
                                <a:rPr lang="en-US" sz="3200" b="0" i="1" dirty="0" smtClean="0">
                                  <a:latin typeface="Cambria Math" panose="02040503050406030204" pitchFamily="18" charset="0"/>
                                </a:rPr>
                                <m:t>𝑃</m:t>
                              </m:r>
                              <m:r>
                                <a:rPr lang="en-US" sz="3200" b="0" i="1" dirty="0" smtClean="0">
                                  <a:latin typeface="Cambria Math" panose="02040503050406030204" pitchFamily="18" charset="0"/>
                                </a:rPr>
                                <m:t>(</m:t>
                              </m:r>
                              <m:r>
                                <a:rPr lang="en-US" sz="3200" b="0" i="1" dirty="0" smtClean="0">
                                  <a:latin typeface="Cambria Math" panose="02040503050406030204" pitchFamily="18" charset="0"/>
                                </a:rPr>
                                <m:t>𝑋</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a14:m>
                          <a:r>
                            <a:rPr lang="en-US" sz="3200" baseline="0" dirty="0"/>
                            <a:t> (is well defined this way)</a:t>
                          </a:r>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5" name="Content Placeholder 3"/>
              <p:cNvGraphicFramePr>
                <a:graphicFrameLocks/>
              </p:cNvGraphicFramePr>
              <p:nvPr/>
            </p:nvGraphicFramePr>
            <p:xfrm>
              <a:off x="480483" y="4771409"/>
              <a:ext cx="11101916" cy="13004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endParaRPr lang="en-US"/>
                        </a:p>
                      </a:txBody>
                      <a:tcPr marL="121920" marR="121920" marT="60960" marB="60960">
                        <a:blipFill>
                          <a:blip r:embed="rId4"/>
                          <a:stretch>
                            <a:fillRect l="-114" t="-10909" r="-343" b="-114545"/>
                          </a:stretch>
                        </a:blipFill>
                      </a:tcPr>
                    </a:tc>
                    <a:extLst>
                      <a:ext uri="{0D108BD9-81ED-4DB2-BD59-A6C34878D82A}">
                        <a16:rowId xmlns:a16="http://schemas.microsoft.com/office/drawing/2014/main" val="2873587655"/>
                      </a:ext>
                    </a:extLst>
                  </a:tr>
                  <a:tr h="609600">
                    <a:tc>
                      <a:txBody>
                        <a:bodyPr/>
                        <a:lstStyle/>
                        <a:p>
                          <a:endParaRPr lang="en-US"/>
                        </a:p>
                      </a:txBody>
                      <a:tcPr marL="121920" marR="121920" marT="60960" marB="60960">
                        <a:blipFill>
                          <a:blip r:embed="rId4"/>
                          <a:stretch>
                            <a:fillRect l="-114" t="-124490" r="-343" b="-28571"/>
                          </a:stretch>
                        </a:blipFill>
                      </a:tcPr>
                    </a:tc>
                    <a:extLst>
                      <a:ext uri="{0D108BD9-81ED-4DB2-BD59-A6C34878D82A}">
                        <a16:rowId xmlns:a16="http://schemas.microsoft.com/office/drawing/2014/main" val="3578448724"/>
                      </a:ext>
                    </a:extLst>
                  </a:tr>
                </a:tbl>
              </a:graphicData>
            </a:graphic>
          </p:graphicFrame>
        </mc:Fallback>
      </mc:AlternateContent>
      <p:sp>
        <p:nvSpPr>
          <p:cNvPr id="6" name="Rectangle 5"/>
          <p:cNvSpPr/>
          <p:nvPr/>
        </p:nvSpPr>
        <p:spPr>
          <a:xfrm>
            <a:off x="594438" y="2450054"/>
            <a:ext cx="3095079" cy="652205"/>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594438" y="3102259"/>
            <a:ext cx="9571628" cy="366632"/>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597654" y="3468891"/>
            <a:ext cx="3168461" cy="652205"/>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597654" y="4121096"/>
            <a:ext cx="9571628" cy="366632"/>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3689518" y="2450054"/>
            <a:ext cx="504277" cy="652205"/>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3766115" y="3468891"/>
            <a:ext cx="504277" cy="652205"/>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7078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ext uri="{D42A27DB-BD31-4B8C-83A1-F6EECF244321}">
                    <p14:modId xmlns:p14="http://schemas.microsoft.com/office/powerpoint/2010/main" val="831562660"/>
                  </p:ext>
                </p:extLst>
              </p:nvPr>
            </p:nvGraphicFramePr>
            <p:xfrm>
              <a:off x="480001" y="2561600"/>
              <a:ext cx="11101916" cy="4271518"/>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544511007"/>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3965095881"/>
                      </a:ext>
                    </a:extLst>
                  </a:tr>
                  <a:tr h="3538051">
                    <a:tc>
                      <a:txBody>
                        <a:bodyPr/>
                        <a:lstStyle/>
                        <a:p>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𝐹</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𝑥</m:t>
                                    </m:r>
                                  </m:e>
                                </m:d>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eqArr>
                                      <m:eqArrPr>
                                        <m:ctrlPr>
                                          <a:rPr lang="en-US" sz="2700" b="0" i="1" smtClean="0">
                                            <a:latin typeface="Cambria Math" panose="02040503050406030204" pitchFamily="18" charset="0"/>
                                          </a:rPr>
                                        </m:ctrlPr>
                                      </m:eqArrPr>
                                      <m:e>
                                        <m:m>
                                          <m:mPr>
                                            <m:mcs>
                                              <m:mc>
                                                <m:mcPr>
                                                  <m:count m:val="2"/>
                                                  <m:mcJc m:val="center"/>
                                                </m:mcPr>
                                              </m:mc>
                                            </m:mcs>
                                            <m:ctrlPr>
                                              <a:rPr lang="en-US" sz="2700" b="0" i="1" smtClean="0">
                                                <a:latin typeface="Cambria Math" panose="02040503050406030204" pitchFamily="18" charset="0"/>
                                              </a:rPr>
                                            </m:ctrlPr>
                                          </m:mPr>
                                          <m:mr>
                                            <m:e>
                                              <m:r>
                                                <m:rPr>
                                                  <m:brk m:alnAt="7"/>
                                                </m:rPr>
                                                <a:rPr lang="en-US" sz="2700" b="0" i="1" smtClean="0">
                                                  <a:latin typeface="Cambria Math" panose="02040503050406030204" pitchFamily="18" charset="0"/>
                                                </a:rPr>
                                                <m:t>0</m:t>
                                              </m:r>
                                            </m:e>
                                            <m:e>
                                              <m:r>
                                                <a:rPr lang="en-US" sz="2700" b="0" i="1" smtClean="0">
                                                  <a:latin typeface="Cambria Math" panose="02040503050406030204" pitchFamily="18" charset="0"/>
                                                </a:rPr>
                                                <m:t>𝑖𝑓</m:t>
                                              </m:r>
                                              <m:r>
                                                <a:rPr lang="en-US" sz="2700" b="0" i="1"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≤0,         </m:t>
                                              </m:r>
                                            </m:e>
                                          </m:mr>
                                        </m:m>
                                      </m:e>
                                      <m:e>
                                        <m:m>
                                          <m:mPr>
                                            <m:mcs>
                                              <m:mc>
                                                <m:mcPr>
                                                  <m:count m:val="2"/>
                                                  <m:mcJc m:val="center"/>
                                                </m:mcPr>
                                              </m:mc>
                                            </m:mcs>
                                            <m:ctrlPr>
                                              <a:rPr lang="en-US" sz="2700" b="0" i="1" smtClean="0">
                                                <a:latin typeface="Cambria Math" panose="02040503050406030204" pitchFamily="18" charset="0"/>
                                              </a:rPr>
                                            </m:ctrlPr>
                                          </m:mPr>
                                          <m:mr>
                                            <m:e>
                                              <m:r>
                                                <m:rPr>
                                                  <m:brk m:alnAt="7"/>
                                                </m:rPr>
                                                <a:rPr lang="en-US" sz="2700" b="0" i="1" smtClean="0">
                                                  <a:latin typeface="Cambria Math" panose="02040503050406030204" pitchFamily="18" charset="0"/>
                                                </a:rPr>
                                                <m:t>𝑥</m:t>
                                              </m:r>
                                            </m:e>
                                            <m:e>
                                              <m:r>
                                                <a:rPr lang="en-US" sz="2700" b="0" i="1" smtClean="0">
                                                  <a:latin typeface="Cambria Math" panose="02040503050406030204" pitchFamily="18" charset="0"/>
                                                </a:rPr>
                                                <m:t>𝑖𝑓</m:t>
                                              </m:r>
                                              <m:r>
                                                <a:rPr lang="en-US" sz="2700" b="0" i="1" smtClean="0">
                                                  <a:latin typeface="Cambria Math" panose="02040503050406030204" pitchFamily="18" charset="0"/>
                                                </a:rPr>
                                                <m:t> 0≤</m:t>
                                              </m:r>
                                              <m:r>
                                                <a:rPr lang="en-US" sz="2700" b="0" i="1" smtClean="0">
                                                  <a:latin typeface="Cambria Math" panose="02040503050406030204" pitchFamily="18" charset="0"/>
                                                </a:rPr>
                                                <m:t>𝑥</m:t>
                                              </m:r>
                                              <m:r>
                                                <a:rPr lang="en-US" sz="2700" b="0" i="1" smtClean="0">
                                                  <a:latin typeface="Cambria Math" panose="02040503050406030204" pitchFamily="18" charset="0"/>
                                                </a:rPr>
                                                <m:t>≤1,</m:t>
                                              </m:r>
                                            </m:e>
                                          </m:mr>
                                        </m:m>
                                      </m:e>
                                      <m:e>
                                        <m:m>
                                          <m:mPr>
                                            <m:mcs>
                                              <m:mc>
                                                <m:mcPr>
                                                  <m:count m:val="2"/>
                                                  <m:mcJc m:val="center"/>
                                                </m:mcPr>
                                              </m:mc>
                                            </m:mcs>
                                            <m:ctrlPr>
                                              <a:rPr lang="en-US" sz="2700" b="0" i="1" smtClean="0">
                                                <a:latin typeface="Cambria Math" panose="02040503050406030204" pitchFamily="18" charset="0"/>
                                              </a:rPr>
                                            </m:ctrlPr>
                                          </m:mPr>
                                          <m:mr>
                                            <m:e>
                                              <m:r>
                                                <m:rPr>
                                                  <m:brk m:alnAt="7"/>
                                                </m:rPr>
                                                <a:rPr lang="en-US" sz="2700" b="0" i="1" smtClean="0">
                                                  <a:latin typeface="Cambria Math" panose="02040503050406030204" pitchFamily="18" charset="0"/>
                                                </a:rPr>
                                                <m:t>1</m:t>
                                              </m:r>
                                            </m:e>
                                            <m:e>
                                              <m:r>
                                                <a:rPr lang="en-US" sz="2700" b="0" i="1" smtClean="0">
                                                  <a:latin typeface="Cambria Math" panose="02040503050406030204" pitchFamily="18" charset="0"/>
                                                </a:rPr>
                                                <m:t>𝑖𝑓</m:t>
                                              </m:r>
                                              <m:r>
                                                <a:rPr lang="en-US" sz="2700" b="0" i="1"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≥1        </m:t>
                                              </m:r>
                                            </m:e>
                                          </m:mr>
                                        </m:m>
                                      </m:e>
                                    </m:eqArr>
                                  </m:e>
                                </m:d>
                              </m:oMath>
                            </m:oMathPara>
                          </a14:m>
                          <a:endParaRPr lang="en-US" sz="2700" b="0" i="1" baseline="0" dirty="0">
                            <a:latin typeface="Cambria Math" panose="02040503050406030204" pitchFamily="18" charset="0"/>
                          </a:endParaRPr>
                        </a:p>
                        <a:p>
                          <a:endParaRPr lang="en-US" sz="2700" b="0" i="1" baseline="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𝑓</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𝑥</m:t>
                                    </m:r>
                                  </m:e>
                                </m:d>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eqArr>
                                      <m:eqArrPr>
                                        <m:ctrlPr>
                                          <a:rPr lang="en-US" sz="2700" b="0" i="1" smtClean="0">
                                            <a:latin typeface="Cambria Math" panose="02040503050406030204" pitchFamily="18" charset="0"/>
                                          </a:rPr>
                                        </m:ctrlPr>
                                      </m:eqArrPr>
                                      <m:e>
                                        <m:m>
                                          <m:mPr>
                                            <m:mcs>
                                              <m:mc>
                                                <m:mcPr>
                                                  <m:count m:val="2"/>
                                                  <m:mcJc m:val="center"/>
                                                </m:mcPr>
                                              </m:mc>
                                            </m:mcs>
                                            <m:ctrlPr>
                                              <a:rPr lang="en-US" sz="2700" b="0" i="1" smtClean="0">
                                                <a:latin typeface="Cambria Math" panose="02040503050406030204" pitchFamily="18" charset="0"/>
                                              </a:rPr>
                                            </m:ctrlPr>
                                          </m:mPr>
                                          <m:mr>
                                            <m:e>
                                              <m:r>
                                                <m:rPr>
                                                  <m:brk m:alnAt="7"/>
                                                </m:rPr>
                                                <a:rPr lang="en-US" sz="2700" b="0" i="1" smtClean="0">
                                                  <a:latin typeface="Cambria Math" panose="02040503050406030204" pitchFamily="18" charset="0"/>
                                                </a:rPr>
                                                <m:t>0</m:t>
                                              </m:r>
                                            </m:e>
                                            <m:e>
                                              <m:r>
                                                <a:rPr lang="en-US" sz="2700" b="0" i="1" smtClean="0">
                                                  <a:latin typeface="Cambria Math" panose="02040503050406030204" pitchFamily="18" charset="0"/>
                                                </a:rPr>
                                                <m:t>𝑖𝑓</m:t>
                                              </m:r>
                                              <m:r>
                                                <a:rPr lang="en-US" sz="2700" b="0" i="1"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≤0,         </m:t>
                                              </m:r>
                                            </m:e>
                                          </m:mr>
                                        </m:m>
                                      </m:e>
                                      <m:e>
                                        <m:m>
                                          <m:mPr>
                                            <m:mcs>
                                              <m:mc>
                                                <m:mcPr>
                                                  <m:count m:val="2"/>
                                                  <m:mcJc m:val="center"/>
                                                </m:mcPr>
                                              </m:mc>
                                            </m:mcs>
                                            <m:ctrlPr>
                                              <a:rPr lang="en-US" sz="2700" b="0" i="1" smtClean="0">
                                                <a:latin typeface="Cambria Math" panose="02040503050406030204" pitchFamily="18" charset="0"/>
                                              </a:rPr>
                                            </m:ctrlPr>
                                          </m:mPr>
                                          <m:mr>
                                            <m:e>
                                              <m:r>
                                                <m:rPr>
                                                  <m:brk m:alnAt="7"/>
                                                </m:rPr>
                                                <a:rPr lang="en-US" sz="2700" b="0" i="1" smtClean="0">
                                                  <a:latin typeface="Cambria Math" panose="02040503050406030204" pitchFamily="18" charset="0"/>
                                                </a:rPr>
                                                <m:t>1</m:t>
                                              </m:r>
                                            </m:e>
                                            <m:e>
                                              <m:r>
                                                <a:rPr lang="en-US" sz="2700" b="0" i="1" smtClean="0">
                                                  <a:latin typeface="Cambria Math" panose="02040503050406030204" pitchFamily="18" charset="0"/>
                                                </a:rPr>
                                                <m:t>𝑖𝑓</m:t>
                                              </m:r>
                                              <m:r>
                                                <a:rPr lang="en-US" sz="2700" b="0" i="1" smtClean="0">
                                                  <a:latin typeface="Cambria Math" panose="02040503050406030204" pitchFamily="18" charset="0"/>
                                                </a:rPr>
                                                <m:t> 0≤</m:t>
                                              </m:r>
                                              <m:r>
                                                <a:rPr lang="en-US" sz="2700" b="0" i="1" smtClean="0">
                                                  <a:latin typeface="Cambria Math" panose="02040503050406030204" pitchFamily="18" charset="0"/>
                                                </a:rPr>
                                                <m:t>𝑥</m:t>
                                              </m:r>
                                              <m:r>
                                                <a:rPr lang="en-US" sz="2700" b="0" i="1" smtClean="0">
                                                  <a:latin typeface="Cambria Math" panose="02040503050406030204" pitchFamily="18" charset="0"/>
                                                </a:rPr>
                                                <m:t>≤1,</m:t>
                                              </m:r>
                                            </m:e>
                                          </m:mr>
                                        </m:m>
                                      </m:e>
                                      <m:e>
                                        <m:m>
                                          <m:mPr>
                                            <m:mcs>
                                              <m:mc>
                                                <m:mcPr>
                                                  <m:count m:val="2"/>
                                                  <m:mcJc m:val="center"/>
                                                </m:mcPr>
                                              </m:mc>
                                            </m:mcs>
                                            <m:ctrlPr>
                                              <a:rPr lang="en-US" sz="2700" b="0" i="1" smtClean="0">
                                                <a:latin typeface="Cambria Math" panose="02040503050406030204" pitchFamily="18" charset="0"/>
                                              </a:rPr>
                                            </m:ctrlPr>
                                          </m:mPr>
                                          <m:mr>
                                            <m:e>
                                              <m:r>
                                                <a:rPr lang="en-US" sz="2700" b="0" i="1" smtClean="0">
                                                  <a:latin typeface="Cambria Math" panose="02040503050406030204" pitchFamily="18" charset="0"/>
                                                </a:rPr>
                                                <m:t>0</m:t>
                                              </m:r>
                                            </m:e>
                                            <m:e>
                                              <m:r>
                                                <a:rPr lang="en-US" sz="2700" b="0" i="1" smtClean="0">
                                                  <a:latin typeface="Cambria Math" panose="02040503050406030204" pitchFamily="18" charset="0"/>
                                                </a:rPr>
                                                <m:t>𝑖𝑓</m:t>
                                              </m:r>
                                              <m:r>
                                                <a:rPr lang="en-US" sz="2700" b="0" i="1"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≥1        </m:t>
                                              </m:r>
                                            </m:e>
                                          </m:mr>
                                        </m:m>
                                      </m:e>
                                    </m:eqArr>
                                  </m:e>
                                </m:d>
                              </m:oMath>
                            </m:oMathPara>
                          </a14:m>
                          <a:endParaRPr lang="en-US" sz="2700" b="0" i="1" baseline="0" dirty="0">
                            <a:latin typeface="Cambria Math" panose="02040503050406030204" pitchFamily="18" charset="0"/>
                          </a:endParaRPr>
                        </a:p>
                      </a:txBody>
                      <a:tcPr marL="121920" marR="121920" marT="60960" marB="60960"/>
                    </a:tc>
                    <a:extLst>
                      <a:ext uri="{0D108BD9-81ED-4DB2-BD59-A6C34878D82A}">
                        <a16:rowId xmlns:a16="http://schemas.microsoft.com/office/drawing/2014/main" val="3158880134"/>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831562660"/>
                  </p:ext>
                </p:extLst>
              </p:nvPr>
            </p:nvGraphicFramePr>
            <p:xfrm>
              <a:off x="480001" y="2561600"/>
              <a:ext cx="11101916" cy="4271518"/>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544511007"/>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3965095881"/>
                      </a:ext>
                    </a:extLst>
                  </a:tr>
                  <a:tr h="3580638">
                    <a:tc>
                      <a:txBody>
                        <a:bodyPr/>
                        <a:lstStyle/>
                        <a:p>
                          <a:endParaRPr lang="en-US"/>
                        </a:p>
                      </a:txBody>
                      <a:tcPr marL="121920" marR="121920" marT="60960" marB="60960">
                        <a:blipFill>
                          <a:blip r:embed="rId2"/>
                          <a:stretch>
                            <a:fillRect l="-114" t="-99647" r="-343" b="-141696"/>
                          </a:stretch>
                        </a:blipFill>
                      </a:tcPr>
                    </a:tc>
                    <a:extLst>
                      <a:ext uri="{0D108BD9-81ED-4DB2-BD59-A6C34878D82A}">
                        <a16:rowId xmlns:a16="http://schemas.microsoft.com/office/drawing/2014/main" val="31588801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3"/>
              <p:cNvGraphicFramePr>
                <a:graphicFrameLocks/>
              </p:cNvGraphicFramePr>
              <p:nvPr/>
            </p:nvGraphicFramePr>
            <p:xfrm>
              <a:off x="480483" y="1295441"/>
              <a:ext cx="11101916" cy="13004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r>
                            <a:rPr lang="en-US" sz="3700" dirty="0"/>
                            <a:t>Probability density</a:t>
                          </a:r>
                          <a:r>
                            <a:rPr lang="en-US" sz="3700" baseline="0" dirty="0"/>
                            <a:t> function</a:t>
                          </a:r>
                          <a:r>
                            <a:rPr lang="en-US" sz="3700" dirty="0"/>
                            <a:t> (denoted</a:t>
                          </a:r>
                          <a:r>
                            <a:rPr lang="en-US" sz="3700" baseline="0" dirty="0"/>
                            <a:t> by </a:t>
                          </a:r>
                          <a14:m>
                            <m:oMath xmlns:m="http://schemas.openxmlformats.org/officeDocument/2006/math">
                              <m:r>
                                <a:rPr lang="en-US" sz="3700" b="0" i="1" baseline="0" dirty="0" smtClean="0">
                                  <a:latin typeface="Cambria Math" panose="02040503050406030204" pitchFamily="18" charset="0"/>
                                </a:rPr>
                                <m:t>𝑓</m:t>
                              </m:r>
                              <m:r>
                                <a:rPr lang="en-US" sz="3700" i="1" baseline="0" dirty="0" smtClean="0">
                                  <a:latin typeface="Cambria Math" panose="02040503050406030204" pitchFamily="18" charset="0"/>
                                </a:rPr>
                                <m:t>(</m:t>
                              </m:r>
                              <m:r>
                                <a:rPr lang="en-US" sz="3700" i="1" baseline="0" dirty="0" smtClean="0">
                                  <a:latin typeface="Cambria Math" panose="02040503050406030204" pitchFamily="18" charset="0"/>
                                </a:rPr>
                                <m:t>𝑥</m:t>
                              </m:r>
                              <m:r>
                                <a:rPr lang="en-US" sz="3700" i="1" baseline="0" dirty="0" smtClean="0">
                                  <a:latin typeface="Cambria Math" panose="02040503050406030204" pitchFamily="18" charset="0"/>
                                </a:rPr>
                                <m:t>)</m:t>
                              </m:r>
                            </m:oMath>
                          </a14:m>
                          <a:r>
                            <a:rPr lang="en-US" sz="3700" dirty="0"/>
                            <a:t>)</a:t>
                          </a:r>
                        </a:p>
                      </a:txBody>
                      <a:tcPr marL="121920" marR="121920" marT="60960" marB="60960"/>
                    </a:tc>
                    <a:extLst>
                      <a:ext uri="{0D108BD9-81ED-4DB2-BD59-A6C34878D82A}">
                        <a16:rowId xmlns:a16="http://schemas.microsoft.com/office/drawing/2014/main" val="2873587655"/>
                      </a:ext>
                    </a:extLst>
                  </a:tr>
                  <a:tr h="609600">
                    <a:tc>
                      <a:txBody>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lang="en-US" sz="3200" b="0" i="1" baseline="0" dirty="0" smtClean="0">
                                    <a:latin typeface="Cambria Math" panose="02040503050406030204" pitchFamily="18" charset="0"/>
                                  </a:rPr>
                                  <m:t>𝑓</m:t>
                                </m:r>
                                <m:d>
                                  <m:dPr>
                                    <m:ctrlPr>
                                      <a:rPr lang="en-US" sz="3200" b="0" i="1" baseline="0" dirty="0" smtClean="0">
                                        <a:latin typeface="Cambria Math" panose="02040503050406030204" pitchFamily="18" charset="0"/>
                                      </a:rPr>
                                    </m:ctrlPr>
                                  </m:dPr>
                                  <m:e>
                                    <m:r>
                                      <a:rPr lang="en-US" sz="3200" b="0" i="1" baseline="0" dirty="0" smtClean="0">
                                        <a:latin typeface="Cambria Math" panose="02040503050406030204" pitchFamily="18" charset="0"/>
                                      </a:rPr>
                                      <m:t>𝑥</m:t>
                                    </m:r>
                                  </m:e>
                                </m:d>
                                <m:r>
                                  <a:rPr lang="en-US" sz="3200" b="0" i="1" dirty="0" smtClean="0">
                                    <a:latin typeface="Cambria Math" panose="02040503050406030204" pitchFamily="18" charset="0"/>
                                  </a:rPr>
                                  <m:t>=</m:t>
                                </m:r>
                                <m:r>
                                  <a:rPr lang="en-US" sz="3200" b="0" i="1" dirty="0" smtClean="0">
                                    <a:latin typeface="Cambria Math" panose="02040503050406030204" pitchFamily="18" charset="0"/>
                                  </a:rPr>
                                  <m:t>𝐹</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m:oMathPara>
                          </a14:m>
                          <a:endParaRPr lang="en-US" sz="3200" baseline="0" dirty="0"/>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5" name="Content Placeholder 3"/>
              <p:cNvGraphicFramePr>
                <a:graphicFrameLocks/>
              </p:cNvGraphicFramePr>
              <p:nvPr/>
            </p:nvGraphicFramePr>
            <p:xfrm>
              <a:off x="480483" y="1295441"/>
              <a:ext cx="11101916" cy="13004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endParaRPr lang="en-US"/>
                        </a:p>
                      </a:txBody>
                      <a:tcPr marL="121920" marR="121920" marT="60960" marB="60960">
                        <a:blipFill>
                          <a:blip r:embed="rId3"/>
                          <a:stretch>
                            <a:fillRect l="-114" t="-12727" r="-343" b="-103636"/>
                          </a:stretch>
                        </a:blipFill>
                      </a:tcPr>
                    </a:tc>
                    <a:extLst>
                      <a:ext uri="{0D108BD9-81ED-4DB2-BD59-A6C34878D82A}">
                        <a16:rowId xmlns:a16="http://schemas.microsoft.com/office/drawing/2014/main" val="2873587655"/>
                      </a:ext>
                    </a:extLst>
                  </a:tr>
                  <a:tr h="609600">
                    <a:tc>
                      <a:txBody>
                        <a:bodyPr/>
                        <a:lstStyle/>
                        <a:p>
                          <a:endParaRPr lang="en-US"/>
                        </a:p>
                      </a:txBody>
                      <a:tcPr marL="121920" marR="121920" marT="60960" marB="60960">
                        <a:blipFill>
                          <a:blip r:embed="rId3"/>
                          <a:stretch>
                            <a:fillRect l="-114" t="-129167" r="-343" b="-18750"/>
                          </a:stretch>
                        </a:blipFill>
                      </a:tcPr>
                    </a:tc>
                    <a:extLst>
                      <a:ext uri="{0D108BD9-81ED-4DB2-BD59-A6C34878D82A}">
                        <a16:rowId xmlns:a16="http://schemas.microsoft.com/office/drawing/2014/main" val="3578448724"/>
                      </a:ext>
                    </a:extLst>
                  </a:tr>
                </a:tbl>
              </a:graphicData>
            </a:graphic>
          </p:graphicFrame>
        </mc:Fallback>
      </mc:AlternateContent>
    </p:spTree>
    <p:extLst>
      <p:ext uri="{BB962C8B-B14F-4D97-AF65-F5344CB8AC3E}">
        <p14:creationId xmlns:p14="http://schemas.microsoft.com/office/powerpoint/2010/main" val="3525993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5" name="Content Placeholder 3"/>
              <p:cNvGraphicFramePr>
                <a:graphicFrameLocks/>
              </p:cNvGraphicFramePr>
              <p:nvPr/>
            </p:nvGraphicFramePr>
            <p:xfrm>
              <a:off x="480483" y="1295442"/>
              <a:ext cx="11101916" cy="4967393"/>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r>
                            <a:rPr lang="en-US" sz="3700" dirty="0"/>
                            <a:t>Properties of </a:t>
                          </a:r>
                          <a14:m>
                            <m:oMath xmlns:m="http://schemas.openxmlformats.org/officeDocument/2006/math">
                              <m:r>
                                <a:rPr lang="en-US" sz="3700" b="0" i="1" baseline="0" dirty="0" smtClean="0">
                                  <a:latin typeface="Cambria Math" panose="02040503050406030204" pitchFamily="18" charset="0"/>
                                </a:rPr>
                                <m:t>𝐹</m:t>
                              </m:r>
                              <m:r>
                                <a:rPr lang="en-US" sz="3700" i="1" baseline="0" dirty="0" smtClean="0">
                                  <a:latin typeface="Cambria Math" panose="02040503050406030204" pitchFamily="18" charset="0"/>
                                </a:rPr>
                                <m:t>(</m:t>
                              </m:r>
                              <m:r>
                                <a:rPr lang="en-US" sz="3700" i="1" baseline="0" dirty="0" smtClean="0">
                                  <a:latin typeface="Cambria Math" panose="02040503050406030204" pitchFamily="18" charset="0"/>
                                </a:rPr>
                                <m:t>𝑥</m:t>
                              </m:r>
                              <m:r>
                                <a:rPr lang="en-US" sz="3700" i="1" baseline="0" dirty="0" smtClean="0">
                                  <a:latin typeface="Cambria Math" panose="02040503050406030204" pitchFamily="18" charset="0"/>
                                </a:rPr>
                                <m:t>)</m:t>
                              </m:r>
                            </m:oMath>
                          </a14:m>
                          <a:r>
                            <a:rPr lang="en-US" sz="3700" dirty="0"/>
                            <a:t> and </a:t>
                          </a:r>
                          <a14:m>
                            <m:oMath xmlns:m="http://schemas.openxmlformats.org/officeDocument/2006/math">
                              <m:r>
                                <a:rPr lang="en-US" sz="3700" b="0" i="1" baseline="0" dirty="0" smtClean="0">
                                  <a:latin typeface="Cambria Math" panose="02040503050406030204" pitchFamily="18" charset="0"/>
                                </a:rPr>
                                <m:t>𝑓</m:t>
                              </m:r>
                              <m:r>
                                <a:rPr lang="en-US" sz="3700" i="1" baseline="0" dirty="0" smtClean="0">
                                  <a:latin typeface="Cambria Math" panose="02040503050406030204" pitchFamily="18" charset="0"/>
                                </a:rPr>
                                <m:t>(</m:t>
                              </m:r>
                              <m:r>
                                <a:rPr lang="en-US" sz="3700" i="1" baseline="0" dirty="0" smtClean="0">
                                  <a:latin typeface="Cambria Math" panose="02040503050406030204" pitchFamily="18" charset="0"/>
                                </a:rPr>
                                <m:t>𝑥</m:t>
                              </m:r>
                              <m:r>
                                <a:rPr lang="en-US" sz="3700" i="1" baseline="0" dirty="0" smtClean="0">
                                  <a:latin typeface="Cambria Math" panose="02040503050406030204" pitchFamily="18" charset="0"/>
                                </a:rPr>
                                <m:t>)</m:t>
                              </m:r>
                            </m:oMath>
                          </a14:m>
                          <a:endParaRPr lang="en-US" sz="3700" dirty="0"/>
                        </a:p>
                      </a:txBody>
                      <a:tcPr marL="121920" marR="121920" marT="60960" marB="60960"/>
                    </a:tc>
                    <a:extLst>
                      <a:ext uri="{0D108BD9-81ED-4DB2-BD59-A6C34878D82A}">
                        <a16:rowId xmlns:a16="http://schemas.microsoft.com/office/drawing/2014/main" val="2873587655"/>
                      </a:ext>
                    </a:extLst>
                  </a:tr>
                  <a:tr h="4276513">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3200" b="0" i="1" baseline="0" dirty="0" smtClean="0">
                                  <a:latin typeface="Cambria Math" panose="02040503050406030204" pitchFamily="18" charset="0"/>
                                </a:rPr>
                                <m:t>0≤</m:t>
                              </m:r>
                              <m:r>
                                <a:rPr lang="en-US" sz="3200" b="0" i="1" baseline="0" dirty="0" smtClean="0">
                                  <a:latin typeface="Cambria Math" panose="02040503050406030204" pitchFamily="18" charset="0"/>
                                </a:rPr>
                                <m:t>𝐹</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𝑥</m:t>
                                  </m:r>
                                </m:e>
                              </m:d>
                              <m:r>
                                <a:rPr lang="en-US" sz="3200" b="0" i="1" dirty="0" smtClean="0">
                                  <a:latin typeface="Cambria Math" panose="02040503050406030204" pitchFamily="18" charset="0"/>
                                </a:rPr>
                                <m:t>≤1</m:t>
                              </m:r>
                            </m:oMath>
                          </a14:m>
                          <a:r>
                            <a:rPr lang="en-US" sz="3200" b="0" dirty="0"/>
                            <a:t> for all </a:t>
                          </a:r>
                          <a14:m>
                            <m:oMath xmlns:m="http://schemas.openxmlformats.org/officeDocument/2006/math">
                              <m:r>
                                <a:rPr lang="en-US" sz="3200" b="0" i="1" dirty="0" smtClean="0">
                                  <a:latin typeface="Cambria Math" panose="02040503050406030204" pitchFamily="18" charset="0"/>
                                </a:rPr>
                                <m:t>𝑥</m:t>
                              </m:r>
                            </m:oMath>
                          </a14:m>
                          <a:endParaRPr lang="en-US" sz="3200" b="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3200" i="1" baseline="0" dirty="0" smtClean="0">
                                  <a:latin typeface="Cambria Math" panose="02040503050406030204" pitchFamily="18" charset="0"/>
                                </a:rPr>
                                <m:t>𝐹</m:t>
                              </m:r>
                              <m:r>
                                <a:rPr lang="en-US" sz="3200" i="1" baseline="0" dirty="0" smtClean="0">
                                  <a:latin typeface="Cambria Math" panose="02040503050406030204" pitchFamily="18" charset="0"/>
                                </a:rPr>
                                <m:t>(</m:t>
                              </m:r>
                              <m:r>
                                <a:rPr lang="en-US" sz="3200" i="1" baseline="0" dirty="0" smtClean="0">
                                  <a:latin typeface="Cambria Math" panose="02040503050406030204" pitchFamily="18" charset="0"/>
                                </a:rPr>
                                <m:t>𝑥</m:t>
                              </m:r>
                              <m:r>
                                <a:rPr lang="en-US" sz="3200" i="1" baseline="0" dirty="0" smtClean="0">
                                  <a:latin typeface="Cambria Math" panose="02040503050406030204" pitchFamily="18" charset="0"/>
                                </a:rPr>
                                <m:t>)</m:t>
                              </m:r>
                            </m:oMath>
                          </a14:m>
                          <a:r>
                            <a:rPr lang="en-US" sz="3200" baseline="0" dirty="0"/>
                            <a:t> is non-decreasing, and therefore </a:t>
                          </a:r>
                          <a14:m>
                            <m:oMath xmlns:m="http://schemas.openxmlformats.org/officeDocument/2006/math">
                              <m:r>
                                <a:rPr lang="en-US" sz="3200" i="1" baseline="0" dirty="0" smtClean="0">
                                  <a:latin typeface="Cambria Math" panose="02040503050406030204" pitchFamily="18" charset="0"/>
                                </a:rPr>
                                <m:t>𝑓</m:t>
                              </m:r>
                              <m:d>
                                <m:dPr>
                                  <m:ctrlPr>
                                    <a:rPr lang="en-US" sz="3200" i="1" baseline="0" dirty="0" smtClean="0">
                                      <a:latin typeface="Cambria Math" panose="02040503050406030204" pitchFamily="18" charset="0"/>
                                    </a:rPr>
                                  </m:ctrlPr>
                                </m:dPr>
                                <m:e>
                                  <m:r>
                                    <a:rPr lang="en-US" sz="3200" i="1" baseline="0" dirty="0" smtClean="0">
                                      <a:latin typeface="Cambria Math" panose="02040503050406030204" pitchFamily="18" charset="0"/>
                                    </a:rPr>
                                    <m:t>𝑥</m:t>
                                  </m:r>
                                </m:e>
                              </m:d>
                              <m:r>
                                <a:rPr lang="en-US" sz="3200" i="1" baseline="0" dirty="0" smtClean="0">
                                  <a:latin typeface="Cambria Math" panose="02040503050406030204" pitchFamily="18" charset="0"/>
                                </a:rPr>
                                <m:t>≥ 0</m:t>
                              </m:r>
                            </m:oMath>
                          </a14:m>
                          <a:endParaRPr lang="en-US" sz="3200" baseline="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limLow>
                                <m:limLowPr>
                                  <m:ctrlPr>
                                    <a:rPr lang="en-US" sz="3200" b="0" i="1" baseline="0" smtClean="0">
                                      <a:latin typeface="Cambria Math" panose="02040503050406030204" pitchFamily="18" charset="0"/>
                                    </a:rPr>
                                  </m:ctrlPr>
                                </m:limLowPr>
                                <m:e>
                                  <m:r>
                                    <m:rPr>
                                      <m:sty m:val="p"/>
                                    </m:rPr>
                                    <a:rPr lang="en-US" sz="3200" b="0" i="0" baseline="0" smtClean="0">
                                      <a:latin typeface="Cambria Math" panose="02040503050406030204" pitchFamily="18" charset="0"/>
                                    </a:rPr>
                                    <m:t>lim</m:t>
                                  </m:r>
                                </m:e>
                                <m:lim>
                                  <m:r>
                                    <a:rPr lang="en-US" sz="3200" b="0" i="1" baseline="0" smtClean="0">
                                      <a:latin typeface="Cambria Math" panose="02040503050406030204" pitchFamily="18" charset="0"/>
                                    </a:rPr>
                                    <m:t>𝑥</m:t>
                                  </m:r>
                                  <m:r>
                                    <a:rPr lang="en-US" sz="3200" b="0" i="1" baseline="0" smtClean="0">
                                      <a:latin typeface="Cambria Math" panose="02040503050406030204" pitchFamily="18" charset="0"/>
                                    </a:rPr>
                                    <m:t>→∞</m:t>
                                  </m:r>
                                </m:lim>
                              </m:limLow>
                              <m:r>
                                <a:rPr lang="en-US" sz="3200" b="0" i="1" baseline="0" smtClean="0">
                                  <a:latin typeface="Cambria Math" panose="02040503050406030204" pitchFamily="18" charset="0"/>
                                </a:rPr>
                                <m:t>𝐹</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=1</m:t>
                              </m:r>
                            </m:oMath>
                          </a14:m>
                          <a:r>
                            <a:rPr lang="en-US" sz="3200" baseline="0" dirty="0"/>
                            <a:t> and </a:t>
                          </a:r>
                          <a14:m>
                            <m:oMath xmlns:m="http://schemas.openxmlformats.org/officeDocument/2006/math">
                              <m:limLow>
                                <m:limLowPr>
                                  <m:ctrlPr>
                                    <a:rPr lang="en-US" sz="3200" b="0" i="1" baseline="0" smtClean="0">
                                      <a:latin typeface="Cambria Math" panose="02040503050406030204" pitchFamily="18" charset="0"/>
                                    </a:rPr>
                                  </m:ctrlPr>
                                </m:limLowPr>
                                <m:e>
                                  <m:r>
                                    <m:rPr>
                                      <m:sty m:val="p"/>
                                    </m:rPr>
                                    <a:rPr lang="en-US" sz="3200" b="0" i="0" baseline="0" smtClean="0">
                                      <a:latin typeface="Cambria Math" panose="02040503050406030204" pitchFamily="18" charset="0"/>
                                    </a:rPr>
                                    <m:t>lim</m:t>
                                  </m:r>
                                </m:e>
                                <m:lim>
                                  <m:r>
                                    <a:rPr lang="en-US" sz="3200" b="0" i="1" baseline="0" smtClean="0">
                                      <a:latin typeface="Cambria Math" panose="02040503050406030204" pitchFamily="18" charset="0"/>
                                    </a:rPr>
                                    <m:t>𝑥</m:t>
                                  </m:r>
                                  <m:r>
                                    <a:rPr lang="en-US" sz="3200" b="0" i="1" baseline="0" smtClean="0">
                                      <a:latin typeface="Cambria Math" panose="02040503050406030204" pitchFamily="18" charset="0"/>
                                    </a:rPr>
                                    <m:t>→−∞</m:t>
                                  </m:r>
                                </m:lim>
                              </m:limLow>
                              <m:r>
                                <a:rPr lang="en-US" sz="3200" b="0" i="1" baseline="0" smtClean="0">
                                  <a:latin typeface="Cambria Math" panose="02040503050406030204" pitchFamily="18" charset="0"/>
                                </a:rPr>
                                <m:t>𝐹</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=0</m:t>
                              </m:r>
                            </m:oMath>
                          </a14:m>
                          <a:endParaRPr lang="en-US" sz="3200" baseline="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limLow>
                                <m:limLowPr>
                                  <m:ctrlPr>
                                    <a:rPr lang="en-US" sz="3200" b="0" i="1" baseline="0" smtClean="0">
                                      <a:latin typeface="Cambria Math" panose="02040503050406030204" pitchFamily="18" charset="0"/>
                                    </a:rPr>
                                  </m:ctrlPr>
                                </m:limLowPr>
                                <m:e>
                                  <m:r>
                                    <m:rPr>
                                      <m:sty m:val="p"/>
                                    </m:rPr>
                                    <a:rPr lang="en-US" sz="3200" b="0" i="0" baseline="0" smtClean="0">
                                      <a:latin typeface="Cambria Math" panose="02040503050406030204" pitchFamily="18" charset="0"/>
                                    </a:rPr>
                                    <m:t>lim</m:t>
                                  </m:r>
                                </m:e>
                                <m:lim>
                                  <m:r>
                                    <a:rPr lang="en-US" sz="3200" b="0" i="1" baseline="0" smtClean="0">
                                      <a:latin typeface="Cambria Math" panose="02040503050406030204" pitchFamily="18" charset="0"/>
                                    </a:rPr>
                                    <m:t>𝑥</m:t>
                                  </m:r>
                                  <m:r>
                                    <a:rPr lang="en-US" sz="3200" b="0" i="1" baseline="0" smtClean="0">
                                      <a:latin typeface="Cambria Math" panose="02040503050406030204" pitchFamily="18" charset="0"/>
                                    </a:rPr>
                                    <m:t>→∞</m:t>
                                  </m:r>
                                </m:lim>
                              </m:limLow>
                              <m:r>
                                <a:rPr lang="en-US" sz="3200" b="0" i="1" baseline="0" smtClean="0">
                                  <a:latin typeface="Cambria Math" panose="02040503050406030204" pitchFamily="18" charset="0"/>
                                </a:rPr>
                                <m:t>𝑓</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=0</m:t>
                              </m:r>
                            </m:oMath>
                          </a14:m>
                          <a:r>
                            <a:rPr lang="en-US" sz="3200" baseline="0" dirty="0"/>
                            <a:t> and </a:t>
                          </a:r>
                          <a14:m>
                            <m:oMath xmlns:m="http://schemas.openxmlformats.org/officeDocument/2006/math">
                              <m:limLow>
                                <m:limLowPr>
                                  <m:ctrlPr>
                                    <a:rPr lang="en-US" sz="3200" b="0" i="1" baseline="0" smtClean="0">
                                      <a:latin typeface="Cambria Math" panose="02040503050406030204" pitchFamily="18" charset="0"/>
                                    </a:rPr>
                                  </m:ctrlPr>
                                </m:limLowPr>
                                <m:e>
                                  <m:r>
                                    <m:rPr>
                                      <m:sty m:val="p"/>
                                    </m:rPr>
                                    <a:rPr lang="en-US" sz="3200" b="0" i="0" baseline="0" smtClean="0">
                                      <a:latin typeface="Cambria Math" panose="02040503050406030204" pitchFamily="18" charset="0"/>
                                    </a:rPr>
                                    <m:t>lim</m:t>
                                  </m:r>
                                </m:e>
                                <m:lim>
                                  <m:r>
                                    <a:rPr lang="en-US" sz="3200" b="0" i="1" baseline="0" smtClean="0">
                                      <a:latin typeface="Cambria Math" panose="02040503050406030204" pitchFamily="18" charset="0"/>
                                    </a:rPr>
                                    <m:t>𝑥</m:t>
                                  </m:r>
                                  <m:r>
                                    <a:rPr lang="en-US" sz="3200" b="0" i="1" baseline="0" smtClean="0">
                                      <a:latin typeface="Cambria Math" panose="02040503050406030204" pitchFamily="18" charset="0"/>
                                    </a:rPr>
                                    <m:t>→−∞</m:t>
                                  </m:r>
                                </m:lim>
                              </m:limLow>
                              <m:r>
                                <a:rPr lang="en-US" sz="3200" b="0" i="1" baseline="0" smtClean="0">
                                  <a:latin typeface="Cambria Math" panose="02040503050406030204" pitchFamily="18" charset="0"/>
                                </a:rPr>
                                <m:t>𝑓</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=0</m:t>
                              </m:r>
                            </m:oMath>
                          </a14:m>
                          <a:endParaRPr lang="en-US" sz="3200" baseline="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nary>
                                <m:naryPr>
                                  <m:ctrlPr>
                                    <a:rPr lang="en-US" sz="3200" i="1" baseline="0" smtClean="0">
                                      <a:latin typeface="Cambria Math" panose="02040503050406030204" pitchFamily="18" charset="0"/>
                                    </a:rPr>
                                  </m:ctrlPr>
                                </m:naryPr>
                                <m:sub>
                                  <m:r>
                                    <m:rPr>
                                      <m:brk m:alnAt="23"/>
                                    </m:rPr>
                                    <a:rPr lang="en-US" sz="3200" b="0" i="1" baseline="0" smtClean="0">
                                      <a:latin typeface="Cambria Math" panose="02040503050406030204" pitchFamily="18" charset="0"/>
                                    </a:rPr>
                                    <m:t>−</m:t>
                                  </m:r>
                                  <m:r>
                                    <a:rPr lang="en-US" sz="3200" b="0" i="1" baseline="0" smtClean="0">
                                      <a:latin typeface="Cambria Math" panose="02040503050406030204" pitchFamily="18" charset="0"/>
                                    </a:rPr>
                                    <m:t>∞</m:t>
                                  </m:r>
                                </m:sub>
                                <m:sup>
                                  <m:r>
                                    <a:rPr lang="en-US" sz="3200" b="0" i="1" baseline="0" smtClean="0">
                                      <a:latin typeface="Cambria Math" panose="02040503050406030204" pitchFamily="18" charset="0"/>
                                    </a:rPr>
                                    <m:t>∞</m:t>
                                  </m:r>
                                </m:sup>
                                <m:e>
                                  <m:r>
                                    <a:rPr lang="en-US" sz="3200" b="0" i="1" baseline="0" smtClean="0">
                                      <a:latin typeface="Cambria Math" panose="02040503050406030204" pitchFamily="18" charset="0"/>
                                    </a:rPr>
                                    <m:t>𝑓</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𝑑𝑥</m:t>
                                  </m:r>
                                  <m:r>
                                    <a:rPr lang="en-US" sz="3200" b="0" i="1" baseline="0" smtClean="0">
                                      <a:latin typeface="Cambria Math" panose="02040503050406030204" pitchFamily="18" charset="0"/>
                                    </a:rPr>
                                    <m:t>=1</m:t>
                                  </m:r>
                                </m:e>
                              </m:nary>
                            </m:oMath>
                          </a14:m>
                          <a:endParaRPr lang="en-US" sz="3200" baseline="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3200" b="0" i="1" baseline="0" smtClean="0">
                                  <a:latin typeface="Cambria Math" panose="02040503050406030204" pitchFamily="18" charset="0"/>
                                </a:rPr>
                                <m:t>𝐹</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m:t>
                              </m:r>
                              <m:nary>
                                <m:naryPr>
                                  <m:ctrlPr>
                                    <a:rPr lang="en-US" sz="3200" i="1" baseline="0" smtClean="0">
                                      <a:latin typeface="Cambria Math" panose="02040503050406030204" pitchFamily="18" charset="0"/>
                                    </a:rPr>
                                  </m:ctrlPr>
                                </m:naryPr>
                                <m:sub>
                                  <m:r>
                                    <m:rPr>
                                      <m:brk m:alnAt="23"/>
                                    </m:rPr>
                                    <a:rPr lang="en-US" sz="3200" b="0" i="1" baseline="0" smtClean="0">
                                      <a:latin typeface="Cambria Math" panose="02040503050406030204" pitchFamily="18" charset="0"/>
                                    </a:rPr>
                                    <m:t>−</m:t>
                                  </m:r>
                                  <m:r>
                                    <a:rPr lang="en-US" sz="3200" b="0" i="1" baseline="0" smtClean="0">
                                      <a:latin typeface="Cambria Math" panose="02040503050406030204" pitchFamily="18" charset="0"/>
                                    </a:rPr>
                                    <m:t>∞</m:t>
                                  </m:r>
                                </m:sub>
                                <m:sup>
                                  <m:r>
                                    <a:rPr lang="en-US" sz="3200" b="0" i="1" baseline="0" smtClean="0">
                                      <a:latin typeface="Cambria Math" panose="02040503050406030204" pitchFamily="18" charset="0"/>
                                    </a:rPr>
                                    <m:t>𝑥</m:t>
                                  </m:r>
                                </m:sup>
                                <m:e>
                                  <m:r>
                                    <a:rPr lang="en-US" sz="3200" b="0" i="1" baseline="0" smtClean="0">
                                      <a:latin typeface="Cambria Math" panose="02040503050406030204" pitchFamily="18" charset="0"/>
                                    </a:rPr>
                                    <m:t>𝑓</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𝑡</m:t>
                                      </m:r>
                                    </m:e>
                                  </m:d>
                                  <m:r>
                                    <a:rPr lang="en-US" sz="3200" b="0" i="1" baseline="0" smtClean="0">
                                      <a:latin typeface="Cambria Math" panose="02040503050406030204" pitchFamily="18" charset="0"/>
                                    </a:rPr>
                                    <m:t>𝑑𝑡</m:t>
                                  </m:r>
                                </m:e>
                              </m:nary>
                            </m:oMath>
                          </a14:m>
                          <a:endParaRPr lang="en-US" sz="3200" baseline="0" dirty="0"/>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3200" b="0" i="1" baseline="0" smtClean="0">
                                  <a:latin typeface="Cambria Math" panose="02040503050406030204" pitchFamily="18" charset="0"/>
                                </a:rPr>
                                <m:t>𝑃</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𝑎</m:t>
                                  </m:r>
                                  <m:r>
                                    <a:rPr lang="en-US" sz="3200" b="0" i="1" baseline="0" smtClean="0">
                                      <a:latin typeface="Cambria Math" panose="02040503050406030204" pitchFamily="18" charset="0"/>
                                    </a:rPr>
                                    <m:t>≤</m:t>
                                  </m:r>
                                  <m:r>
                                    <a:rPr lang="en-US" sz="3200" b="0" i="1" baseline="0" smtClean="0">
                                      <a:latin typeface="Cambria Math" panose="02040503050406030204" pitchFamily="18" charset="0"/>
                                    </a:rPr>
                                    <m:t>𝑋</m:t>
                                  </m:r>
                                  <m:r>
                                    <a:rPr lang="en-US" sz="3200" b="0" i="1" baseline="0" smtClean="0">
                                      <a:latin typeface="Cambria Math" panose="02040503050406030204" pitchFamily="18" charset="0"/>
                                    </a:rPr>
                                    <m:t>≤</m:t>
                                  </m:r>
                                  <m:r>
                                    <a:rPr lang="en-US" sz="3200" b="0" i="1" baseline="0" smtClean="0">
                                      <a:latin typeface="Cambria Math" panose="02040503050406030204" pitchFamily="18" charset="0"/>
                                    </a:rPr>
                                    <m:t>𝑏</m:t>
                                  </m:r>
                                </m:e>
                              </m:d>
                              <m:r>
                                <a:rPr lang="en-US" sz="3200" b="0" i="1" baseline="0" smtClean="0">
                                  <a:latin typeface="Cambria Math" panose="02040503050406030204" pitchFamily="18" charset="0"/>
                                </a:rPr>
                                <m:t>=</m:t>
                              </m:r>
                              <m:r>
                                <a:rPr lang="en-US" sz="3200" b="0" i="1" baseline="0" smtClean="0">
                                  <a:latin typeface="Cambria Math" panose="02040503050406030204" pitchFamily="18" charset="0"/>
                                </a:rPr>
                                <m:t>𝐹</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𝑏</m:t>
                                  </m:r>
                                </m:e>
                              </m:d>
                              <m:r>
                                <a:rPr lang="en-US" sz="3200" b="0" i="1" baseline="0" smtClean="0">
                                  <a:latin typeface="Cambria Math" panose="02040503050406030204" pitchFamily="18" charset="0"/>
                                </a:rPr>
                                <m:t>−</m:t>
                              </m:r>
                              <m:r>
                                <a:rPr lang="en-US" sz="3200" b="0" i="1" baseline="0" smtClean="0">
                                  <a:latin typeface="Cambria Math" panose="02040503050406030204" pitchFamily="18" charset="0"/>
                                </a:rPr>
                                <m:t>𝐹</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𝑎</m:t>
                                  </m:r>
                                </m:e>
                              </m:d>
                              <m:r>
                                <a:rPr lang="en-US" sz="3200" b="0" i="0" baseline="0" smtClean="0">
                                  <a:latin typeface="Cambria Math" panose="02040503050406030204" pitchFamily="18" charset="0"/>
                                </a:rPr>
                                <m:t>=</m:t>
                              </m:r>
                              <m:nary>
                                <m:naryPr>
                                  <m:ctrlPr>
                                    <a:rPr lang="en-US" sz="3200" i="1" baseline="0" smtClean="0">
                                      <a:latin typeface="Cambria Math" panose="02040503050406030204" pitchFamily="18" charset="0"/>
                                    </a:rPr>
                                  </m:ctrlPr>
                                </m:naryPr>
                                <m:sub>
                                  <m:r>
                                    <a:rPr lang="en-US" sz="3200" b="0" i="1" baseline="0" smtClean="0">
                                      <a:latin typeface="Cambria Math" panose="02040503050406030204" pitchFamily="18" charset="0"/>
                                    </a:rPr>
                                    <m:t>𝑎</m:t>
                                  </m:r>
                                </m:sub>
                                <m:sup>
                                  <m:r>
                                    <a:rPr lang="en-US" sz="3200" b="0" i="1" baseline="0" smtClean="0">
                                      <a:latin typeface="Cambria Math" panose="02040503050406030204" pitchFamily="18" charset="0"/>
                                    </a:rPr>
                                    <m:t>𝑏</m:t>
                                  </m:r>
                                </m:sup>
                                <m:e>
                                  <m:r>
                                    <a:rPr lang="en-US" sz="3200" b="0" i="1" baseline="0" smtClean="0">
                                      <a:latin typeface="Cambria Math" panose="02040503050406030204" pitchFamily="18" charset="0"/>
                                    </a:rPr>
                                    <m:t>𝑓</m:t>
                                  </m:r>
                                  <m:d>
                                    <m:dPr>
                                      <m:ctrlPr>
                                        <a:rPr lang="en-US" sz="3200" b="0" i="1" baseline="0" smtClean="0">
                                          <a:latin typeface="Cambria Math" panose="02040503050406030204" pitchFamily="18" charset="0"/>
                                        </a:rPr>
                                      </m:ctrlPr>
                                    </m:dPr>
                                    <m:e>
                                      <m:r>
                                        <a:rPr lang="en-US" sz="3200" b="0" i="1" baseline="0" smtClean="0">
                                          <a:latin typeface="Cambria Math" panose="02040503050406030204" pitchFamily="18" charset="0"/>
                                        </a:rPr>
                                        <m:t>𝑥</m:t>
                                      </m:r>
                                    </m:e>
                                  </m:d>
                                  <m:r>
                                    <a:rPr lang="en-US" sz="3200" b="0" i="1" baseline="0" smtClean="0">
                                      <a:latin typeface="Cambria Math" panose="02040503050406030204" pitchFamily="18" charset="0"/>
                                    </a:rPr>
                                    <m:t>𝑑𝑥</m:t>
                                  </m:r>
                                </m:e>
                              </m:nary>
                            </m:oMath>
                          </a14:m>
                          <a:endParaRPr lang="en-US" sz="3200" baseline="0" dirty="0"/>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5" name="Content Placeholder 3"/>
              <p:cNvGraphicFramePr>
                <a:graphicFrameLocks/>
              </p:cNvGraphicFramePr>
              <p:nvPr/>
            </p:nvGraphicFramePr>
            <p:xfrm>
              <a:off x="480483" y="1295442"/>
              <a:ext cx="11101916" cy="4967393"/>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86890046"/>
                        </a:ext>
                      </a:extLst>
                    </a:gridCol>
                  </a:tblGrid>
                  <a:tr h="690880">
                    <a:tc>
                      <a:txBody>
                        <a:bodyPr/>
                        <a:lstStyle/>
                        <a:p>
                          <a:endParaRPr lang="en-US"/>
                        </a:p>
                      </a:txBody>
                      <a:tcPr marL="121920" marR="121920" marT="60960" marB="60960">
                        <a:blipFill>
                          <a:blip r:embed="rId2"/>
                          <a:stretch>
                            <a:fillRect l="-114" t="-12727" r="-343" b="-820000"/>
                          </a:stretch>
                        </a:blipFill>
                      </a:tcPr>
                    </a:tc>
                    <a:extLst>
                      <a:ext uri="{0D108BD9-81ED-4DB2-BD59-A6C34878D82A}">
                        <a16:rowId xmlns:a16="http://schemas.microsoft.com/office/drawing/2014/main" val="2873587655"/>
                      </a:ext>
                    </a:extLst>
                  </a:tr>
                  <a:tr h="4276513">
                    <a:tc>
                      <a:txBody>
                        <a:bodyPr/>
                        <a:lstStyle/>
                        <a:p>
                          <a:endParaRPr lang="en-US"/>
                        </a:p>
                      </a:txBody>
                      <a:tcPr marL="121920" marR="121920" marT="60960" marB="60960">
                        <a:blipFill>
                          <a:blip r:embed="rId2"/>
                          <a:stretch>
                            <a:fillRect l="-114" t="-18398" r="-343" b="-33828"/>
                          </a:stretch>
                        </a:blipFill>
                      </a:tcPr>
                    </a:tc>
                    <a:extLst>
                      <a:ext uri="{0D108BD9-81ED-4DB2-BD59-A6C34878D82A}">
                        <a16:rowId xmlns:a16="http://schemas.microsoft.com/office/drawing/2014/main" val="3578448724"/>
                      </a:ext>
                    </a:extLst>
                  </a:tr>
                </a:tbl>
              </a:graphicData>
            </a:graphic>
          </p:graphicFrame>
        </mc:Fallback>
      </mc:AlternateContent>
      <p:sp>
        <p:nvSpPr>
          <p:cNvPr id="6" name="Rectangle 5"/>
          <p:cNvSpPr/>
          <p:nvPr/>
        </p:nvSpPr>
        <p:spPr>
          <a:xfrm>
            <a:off x="577666" y="2045632"/>
            <a:ext cx="9036423" cy="508016"/>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577666" y="2528219"/>
            <a:ext cx="9036423" cy="508016"/>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577666" y="3036236"/>
            <a:ext cx="9036423" cy="621729"/>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577666" y="3672713"/>
            <a:ext cx="9036423" cy="621729"/>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577666" y="4294442"/>
            <a:ext cx="9036423" cy="621729"/>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577666" y="4914621"/>
            <a:ext cx="9036423" cy="621729"/>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577666" y="5577601"/>
            <a:ext cx="9036423" cy="621729"/>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41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5" name="Content Placeholder 3"/>
              <p:cNvGraphicFramePr>
                <a:graphicFrameLocks/>
              </p:cNvGraphicFramePr>
              <p:nvPr/>
            </p:nvGraphicFramePr>
            <p:xfrm>
              <a:off x="480483" y="1295442"/>
              <a:ext cx="11101916" cy="359670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Example: a) </a:t>
                          </a:r>
                          <a:r>
                            <a:rPr lang="en-US" sz="3700" baseline="0" dirty="0"/>
                            <a:t>Show that </a:t>
                          </a:r>
                          <a14:m>
                            <m:oMath xmlns:m="http://schemas.openxmlformats.org/officeDocument/2006/math">
                              <m:r>
                                <a:rPr lang="en-US" sz="3700" b="0" i="1" smtClean="0">
                                  <a:latin typeface="Cambria Math" panose="02040503050406030204" pitchFamily="18" charset="0"/>
                                </a:rPr>
                                <m:t>𝑓</m:t>
                              </m:r>
                            </m:oMath>
                          </a14:m>
                          <a:r>
                            <a:rPr lang="en-US" sz="3700" baseline="0" dirty="0"/>
                            <a:t> is indeed a density function</a:t>
                          </a:r>
                        </a:p>
                      </a:txBody>
                      <a:tcPr marL="121920" marR="121920" marT="60960" marB="60960"/>
                    </a:tc>
                    <a:extLst>
                      <a:ext uri="{0D108BD9-81ED-4DB2-BD59-A6C34878D82A}">
                        <a16:rowId xmlns:a16="http://schemas.microsoft.com/office/drawing/2014/main" val="2873587655"/>
                      </a:ext>
                    </a:extLst>
                  </a:tr>
                  <a:tr h="2871385">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r>
                                <a:rPr lang="en-US" sz="2700" b="0" i="1" baseline="0" dirty="0" smtClean="0">
                                  <a:latin typeface="Cambria Math" panose="02040503050406030204" pitchFamily="18" charset="0"/>
                                </a:rPr>
                                <m:t>𝑋</m:t>
                              </m:r>
                            </m:oMath>
                          </a14:m>
                          <a:r>
                            <a:rPr lang="en-US" sz="2700" dirty="0"/>
                            <a:t> is an RV with density</a:t>
                          </a:r>
                          <a:r>
                            <a:rPr lang="en-US" sz="2700" baseline="0" dirty="0"/>
                            <a:t> </a:t>
                          </a:r>
                          <a14:m>
                            <m:oMath xmlns:m="http://schemas.openxmlformats.org/officeDocument/2006/math">
                              <m:r>
                                <a:rPr lang="en-US" sz="2700" b="0" i="1" smtClean="0">
                                  <a:latin typeface="Cambria Math" panose="02040503050406030204" pitchFamily="18" charset="0"/>
                                </a:rPr>
                                <m:t>𝑓</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𝑥</m:t>
                                  </m:r>
                                </m:e>
                              </m:d>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eqArr>
                                    <m:eqArrPr>
                                      <m:ctrlPr>
                                        <a:rPr lang="en-US" sz="2700" b="0" i="1" smtClean="0">
                                          <a:latin typeface="Cambria Math" panose="02040503050406030204" pitchFamily="18" charset="0"/>
                                        </a:rPr>
                                      </m:ctrlPr>
                                    </m:eqArrPr>
                                    <m:e>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7−2</m:t>
                                          </m:r>
                                          <m:r>
                                            <a:rPr lang="en-US" sz="2700" b="0" i="1" smtClean="0">
                                              <a:latin typeface="Cambria Math" panose="02040503050406030204" pitchFamily="18" charset="0"/>
                                            </a:rPr>
                                            <m:t>𝑥</m:t>
                                          </m:r>
                                        </m:num>
                                        <m:den>
                                          <m:r>
                                            <a:rPr lang="en-US" sz="2700" b="0" i="1" smtClean="0">
                                              <a:latin typeface="Cambria Math" panose="02040503050406030204" pitchFamily="18" charset="0"/>
                                            </a:rPr>
                                            <m:t>2</m:t>
                                          </m:r>
                                        </m:den>
                                      </m:f>
                                      <m:r>
                                        <a:rPr lang="en-US" sz="2700" b="0" i="1" smtClean="0">
                                          <a:latin typeface="Cambria Math" panose="02040503050406030204" pitchFamily="18" charset="0"/>
                                        </a:rPr>
                                        <m:t>,  2&lt;</m:t>
                                      </m:r>
                                      <m:r>
                                        <a:rPr lang="en-US" sz="2700" b="0" i="1" smtClean="0">
                                          <a:latin typeface="Cambria Math" panose="02040503050406030204" pitchFamily="18" charset="0"/>
                                        </a:rPr>
                                        <m:t>𝑥</m:t>
                                      </m:r>
                                      <m:r>
                                        <a:rPr lang="en-US" sz="2700" b="0" i="1" smtClean="0">
                                          <a:latin typeface="Cambria Math" panose="02040503050406030204" pitchFamily="18" charset="0"/>
                                        </a:rPr>
                                        <m:t>&lt;3</m:t>
                                      </m:r>
                                    </m:e>
                                    <m:e>
                                      <m:r>
                                        <a:rPr lang="en-US" sz="2700" b="0" i="1" smtClean="0">
                                          <a:latin typeface="Cambria Math" panose="02040503050406030204" pitchFamily="18" charset="0"/>
                                        </a:rPr>
                                        <m:t>&amp;0,  </m:t>
                                      </m:r>
                                      <m:r>
                                        <m:rPr>
                                          <m:sty m:val="p"/>
                                        </m:rPr>
                                        <a:rPr lang="en-US" sz="2700" b="0" i="0" smtClean="0">
                                          <a:latin typeface="Cambria Math" panose="02040503050406030204" pitchFamily="18" charset="0"/>
                                        </a:rPr>
                                        <m:t>elsewhere</m:t>
                                      </m:r>
                                    </m:e>
                                  </m:eqArr>
                                </m:e>
                              </m:d>
                            </m:oMath>
                          </a14:m>
                          <a:endParaRPr lang="en-US" sz="2700" dirty="0"/>
                        </a:p>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lang="en-US" sz="2700" b="1" baseline="0" dirty="0"/>
                            <a:t>Solution: </a:t>
                          </a:r>
                          <a:r>
                            <a:rPr lang="en-US" sz="2700" b="0" baseline="0" dirty="0"/>
                            <a:t>to show that </a:t>
                          </a:r>
                          <a14:m>
                            <m:oMath xmlns:m="http://schemas.openxmlformats.org/officeDocument/2006/math">
                              <m:nary>
                                <m:naryPr>
                                  <m:ctrlPr>
                                    <a:rPr lang="en-US" sz="2700" i="1" baseline="0" smtClean="0">
                                      <a:latin typeface="Cambria Math" panose="02040503050406030204" pitchFamily="18" charset="0"/>
                                    </a:rPr>
                                  </m:ctrlPr>
                                </m:naryPr>
                                <m:sub>
                                  <m:r>
                                    <m:rPr>
                                      <m:brk m:alnAt="23"/>
                                    </m:rPr>
                                    <a:rPr lang="en-US" sz="2700" b="0" i="1" baseline="0" smtClean="0">
                                      <a:latin typeface="Cambria Math" panose="02040503050406030204" pitchFamily="18" charset="0"/>
                                    </a:rPr>
                                    <m:t>−</m:t>
                                  </m:r>
                                  <m:r>
                                    <a:rPr lang="en-US" sz="2700" b="0" i="1" baseline="0" smtClean="0">
                                      <a:latin typeface="Cambria Math" panose="02040503050406030204" pitchFamily="18" charset="0"/>
                                    </a:rPr>
                                    <m:t>∞</m:t>
                                  </m:r>
                                </m:sub>
                                <m:sup>
                                  <m:r>
                                    <a:rPr lang="en-US" sz="2700" b="0" i="1" baseline="0" smtClean="0">
                                      <a:latin typeface="Cambria Math" panose="02040503050406030204" pitchFamily="18" charset="0"/>
                                    </a:rPr>
                                    <m:t>∞</m:t>
                                  </m:r>
                                </m:sup>
                                <m:e>
                                  <m:r>
                                    <a:rPr lang="en-US" sz="2700" b="0" i="1" baseline="0" smtClean="0">
                                      <a:latin typeface="Cambria Math" panose="02040503050406030204" pitchFamily="18" charset="0"/>
                                    </a:rPr>
                                    <m:t>𝑓</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𝑥</m:t>
                                      </m:r>
                                    </m:e>
                                  </m:d>
                                  <m:r>
                                    <a:rPr lang="en-US" sz="2700" b="0" i="1" baseline="0" smtClean="0">
                                      <a:latin typeface="Cambria Math" panose="02040503050406030204" pitchFamily="18" charset="0"/>
                                    </a:rPr>
                                    <m:t>𝑑𝑥</m:t>
                                  </m:r>
                                  <m:r>
                                    <a:rPr lang="en-US" sz="2700" b="0" i="1" baseline="0" smtClean="0">
                                      <a:latin typeface="Cambria Math" panose="02040503050406030204" pitchFamily="18" charset="0"/>
                                    </a:rPr>
                                    <m:t>=1</m:t>
                                  </m:r>
                                </m:e>
                              </m:nary>
                            </m:oMath>
                          </a14:m>
                          <a:endParaRPr lang="en-US" sz="2700" b="1" baseline="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Para xmlns:m="http://schemas.openxmlformats.org/officeDocument/2006/math">
                              <m:oMathParaPr>
                                <m:jc m:val="center"/>
                              </m:oMathParaPr>
                              <m:oMath xmlns:m="http://schemas.openxmlformats.org/officeDocument/2006/math">
                                <m:nary>
                                  <m:naryPr>
                                    <m:ctrlPr>
                                      <a:rPr lang="en-US" sz="2700" i="1" baseline="0" smtClean="0">
                                        <a:latin typeface="Cambria Math" panose="02040503050406030204" pitchFamily="18" charset="0"/>
                                      </a:rPr>
                                    </m:ctrlPr>
                                  </m:naryPr>
                                  <m:sub>
                                    <m:r>
                                      <m:rPr>
                                        <m:brk m:alnAt="23"/>
                                      </m:rPr>
                                      <a:rPr lang="en-US" sz="2700" b="0" i="1" baseline="0" smtClean="0">
                                        <a:latin typeface="Cambria Math" panose="02040503050406030204" pitchFamily="18" charset="0"/>
                                      </a:rPr>
                                      <m:t>−</m:t>
                                    </m:r>
                                    <m:r>
                                      <a:rPr lang="en-US" sz="2700" b="0" i="1" baseline="0" smtClean="0">
                                        <a:latin typeface="Cambria Math" panose="02040503050406030204" pitchFamily="18" charset="0"/>
                                      </a:rPr>
                                      <m:t>∞</m:t>
                                    </m:r>
                                  </m:sub>
                                  <m:sup>
                                    <m:r>
                                      <a:rPr lang="en-US" sz="2700" b="0" i="1" baseline="0" smtClean="0">
                                        <a:latin typeface="Cambria Math" panose="02040503050406030204" pitchFamily="18" charset="0"/>
                                      </a:rPr>
                                      <m:t>∞</m:t>
                                    </m:r>
                                  </m:sup>
                                  <m:e>
                                    <m:r>
                                      <a:rPr lang="en-US" sz="2700" b="0" i="1" baseline="0" smtClean="0">
                                        <a:latin typeface="Cambria Math" panose="02040503050406030204" pitchFamily="18" charset="0"/>
                                      </a:rPr>
                                      <m:t>𝑓</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𝑥</m:t>
                                        </m:r>
                                      </m:e>
                                    </m:d>
                                    <m:r>
                                      <a:rPr lang="en-US" sz="2700" b="0" i="1" baseline="0" smtClean="0">
                                        <a:latin typeface="Cambria Math" panose="02040503050406030204" pitchFamily="18" charset="0"/>
                                      </a:rPr>
                                      <m:t>𝑑𝑥</m:t>
                                    </m:r>
                                  </m:e>
                                </m:nary>
                                <m:r>
                                  <a:rPr lang="en-US" sz="2700" b="0" i="1" baseline="0" smtClean="0">
                                    <a:latin typeface="Cambria Math" panose="02040503050406030204" pitchFamily="18" charset="0"/>
                                  </a:rPr>
                                  <m:t>=</m:t>
                                </m:r>
                                <m:nary>
                                  <m:naryPr>
                                    <m:ctrlPr>
                                      <a:rPr lang="en-US" sz="2700" i="1" baseline="0" smtClean="0">
                                        <a:latin typeface="Cambria Math" panose="02040503050406030204" pitchFamily="18" charset="0"/>
                                      </a:rPr>
                                    </m:ctrlPr>
                                  </m:naryPr>
                                  <m:sub>
                                    <m:r>
                                      <m:rPr>
                                        <m:brk m:alnAt="23"/>
                                      </m:rPr>
                                      <a:rPr lang="en-US" sz="2700" b="0" i="1" baseline="0" smtClean="0">
                                        <a:latin typeface="Cambria Math" panose="02040503050406030204" pitchFamily="18" charset="0"/>
                                      </a:rPr>
                                      <m:t>−</m:t>
                                    </m:r>
                                    <m:r>
                                      <a:rPr lang="en-US" sz="2700" b="0" i="1" baseline="0" smtClean="0">
                                        <a:latin typeface="Cambria Math" panose="02040503050406030204" pitchFamily="18" charset="0"/>
                                      </a:rPr>
                                      <m:t>∞</m:t>
                                    </m:r>
                                  </m:sub>
                                  <m:sup>
                                    <m:r>
                                      <a:rPr lang="en-US" sz="2700" b="0" i="1" baseline="0" smtClean="0">
                                        <a:latin typeface="Cambria Math" panose="02040503050406030204" pitchFamily="18" charset="0"/>
                                      </a:rPr>
                                      <m:t>2</m:t>
                                    </m:r>
                                  </m:sup>
                                  <m:e>
                                    <m:r>
                                      <a:rPr lang="en-US" sz="2700" b="0" i="1" baseline="0" smtClean="0">
                                        <a:latin typeface="Cambria Math" panose="02040503050406030204" pitchFamily="18" charset="0"/>
                                      </a:rPr>
                                      <m:t>0 </m:t>
                                    </m:r>
                                    <m:r>
                                      <a:rPr lang="en-US" sz="2700" b="0" i="1" baseline="0" smtClean="0">
                                        <a:latin typeface="Cambria Math" panose="02040503050406030204" pitchFamily="18" charset="0"/>
                                      </a:rPr>
                                      <m:t>𝑑𝑥</m:t>
                                    </m:r>
                                  </m:e>
                                </m:nary>
                                <m:r>
                                  <a:rPr lang="en-US" sz="2700" b="0" i="1" baseline="0" smtClean="0">
                                    <a:latin typeface="Cambria Math" panose="02040503050406030204" pitchFamily="18" charset="0"/>
                                  </a:rPr>
                                  <m:t>+</m:t>
                                </m:r>
                                <m:nary>
                                  <m:naryPr>
                                    <m:ctrlPr>
                                      <a:rPr lang="en-US" sz="2700" i="1" baseline="0" smtClean="0">
                                        <a:latin typeface="Cambria Math" panose="02040503050406030204" pitchFamily="18" charset="0"/>
                                      </a:rPr>
                                    </m:ctrlPr>
                                  </m:naryPr>
                                  <m:sub>
                                    <m:r>
                                      <a:rPr lang="en-US" sz="2700" b="0" i="1" baseline="0" smtClean="0">
                                        <a:latin typeface="Cambria Math" panose="02040503050406030204" pitchFamily="18" charset="0"/>
                                      </a:rPr>
                                      <m:t>2</m:t>
                                    </m:r>
                                  </m:sub>
                                  <m:sup>
                                    <m:r>
                                      <a:rPr lang="en-US" sz="2700" b="0" i="1" baseline="0" smtClean="0">
                                        <a:latin typeface="Cambria Math" panose="02040503050406030204" pitchFamily="18" charset="0"/>
                                      </a:rPr>
                                      <m:t>3</m:t>
                                    </m:r>
                                  </m:sup>
                                  <m:e>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7−2</m:t>
                                        </m:r>
                                        <m:r>
                                          <a:rPr lang="en-US" sz="2700" b="0" i="1" smtClean="0">
                                            <a:latin typeface="Cambria Math" panose="02040503050406030204" pitchFamily="18" charset="0"/>
                                          </a:rPr>
                                          <m:t>𝑥</m:t>
                                        </m:r>
                                      </m:num>
                                      <m:den>
                                        <m:r>
                                          <a:rPr lang="en-US" sz="2700" b="0" i="1" smtClean="0">
                                            <a:latin typeface="Cambria Math" panose="02040503050406030204" pitchFamily="18" charset="0"/>
                                          </a:rPr>
                                          <m:t>2</m:t>
                                        </m:r>
                                      </m:den>
                                    </m:f>
                                    <m:r>
                                      <a:rPr lang="en-US" sz="2700" b="0" i="1" baseline="0" smtClean="0">
                                        <a:latin typeface="Cambria Math" panose="02040503050406030204" pitchFamily="18" charset="0"/>
                                      </a:rPr>
                                      <m:t>𝑑𝑥</m:t>
                                    </m:r>
                                  </m:e>
                                </m:nary>
                                <m:r>
                                  <a:rPr lang="en-US" sz="2700" b="0" i="1" baseline="0" smtClean="0">
                                    <a:latin typeface="Cambria Math" panose="02040503050406030204" pitchFamily="18" charset="0"/>
                                  </a:rPr>
                                  <m:t>+</m:t>
                                </m:r>
                                <m:nary>
                                  <m:naryPr>
                                    <m:ctrlPr>
                                      <a:rPr lang="en-US" sz="2700" i="1" baseline="0" smtClean="0">
                                        <a:latin typeface="Cambria Math" panose="02040503050406030204" pitchFamily="18" charset="0"/>
                                      </a:rPr>
                                    </m:ctrlPr>
                                  </m:naryPr>
                                  <m:sub>
                                    <m:r>
                                      <a:rPr lang="en-US" sz="2700" b="0" i="1" baseline="0" smtClean="0">
                                        <a:latin typeface="Cambria Math" panose="02040503050406030204" pitchFamily="18" charset="0"/>
                                      </a:rPr>
                                      <m:t>3</m:t>
                                    </m:r>
                                  </m:sub>
                                  <m:sup>
                                    <m:r>
                                      <a:rPr lang="en-US" sz="2700" b="0" i="1" baseline="0" smtClean="0">
                                        <a:latin typeface="Cambria Math" panose="02040503050406030204" pitchFamily="18" charset="0"/>
                                      </a:rPr>
                                      <m:t>∞</m:t>
                                    </m:r>
                                  </m:sup>
                                  <m:e>
                                    <m:r>
                                      <a:rPr lang="en-US" sz="2700" b="0" i="1" baseline="0" smtClean="0">
                                        <a:latin typeface="Cambria Math" panose="02040503050406030204" pitchFamily="18" charset="0"/>
                                      </a:rPr>
                                      <m:t>0 </m:t>
                                    </m:r>
                                    <m:r>
                                      <a:rPr lang="en-US" sz="2700" b="0" i="1" baseline="0" smtClean="0">
                                        <a:latin typeface="Cambria Math" panose="02040503050406030204" pitchFamily="18" charset="0"/>
                                      </a:rPr>
                                      <m:t>𝑑𝑥</m:t>
                                    </m:r>
                                  </m:e>
                                </m:nary>
                                <m:r>
                                  <a:rPr lang="en-US" sz="2700" b="0" i="1" baseline="0" smtClean="0">
                                    <a:latin typeface="Cambria Math" panose="02040503050406030204" pitchFamily="18" charset="0"/>
                                  </a:rPr>
                                  <m:t>=</m:t>
                                </m:r>
                                <m:sSubSup>
                                  <m:sSubSupPr>
                                    <m:ctrlPr>
                                      <a:rPr lang="en-US" sz="2700" b="0" i="1" baseline="0" smtClean="0">
                                        <a:latin typeface="Cambria Math" panose="02040503050406030204" pitchFamily="18" charset="0"/>
                                      </a:rPr>
                                    </m:ctrlPr>
                                  </m:sSubSupPr>
                                  <m:e>
                                    <m:d>
                                      <m:dPr>
                                        <m:begChr m:val="["/>
                                        <m:endChr m:val="]"/>
                                        <m:ctrlPr>
                                          <a:rPr lang="en-US" sz="2700" b="0" i="1" baseline="0" smtClean="0">
                                            <a:latin typeface="Cambria Math" panose="02040503050406030204" pitchFamily="18" charset="0"/>
                                          </a:rPr>
                                        </m:ctrlPr>
                                      </m:dPr>
                                      <m:e>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7</m:t>
                                            </m:r>
                                          </m:num>
                                          <m:den>
                                            <m:r>
                                              <a:rPr lang="en-US" sz="2700" b="0" i="1" baseline="0" smtClean="0">
                                                <a:latin typeface="Cambria Math" panose="02040503050406030204" pitchFamily="18" charset="0"/>
                                              </a:rPr>
                                              <m:t>2</m:t>
                                            </m:r>
                                          </m:den>
                                        </m:f>
                                        <m:r>
                                          <a:rPr lang="en-US" sz="2700" b="0" i="1" baseline="0" smtClean="0">
                                            <a:latin typeface="Cambria Math" panose="02040503050406030204" pitchFamily="18" charset="0"/>
                                          </a:rPr>
                                          <m:t>𝑥</m:t>
                                        </m:r>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sSup>
                                          <m:sSupPr>
                                            <m:ctrlPr>
                                              <a:rPr lang="en-US" sz="2700" b="0" i="1" baseline="0" smtClean="0">
                                                <a:latin typeface="Cambria Math" panose="02040503050406030204" pitchFamily="18" charset="0"/>
                                              </a:rPr>
                                            </m:ctrlPr>
                                          </m:sSupPr>
                                          <m:e>
                                            <m:r>
                                              <a:rPr lang="en-US" sz="2700" b="0" i="1" baseline="0" smtClean="0">
                                                <a:latin typeface="Cambria Math" panose="02040503050406030204" pitchFamily="18" charset="0"/>
                                              </a:rPr>
                                              <m:t>𝑥</m:t>
                                            </m:r>
                                          </m:e>
                                          <m:sup>
                                            <m:r>
                                              <a:rPr lang="en-US" sz="2700" b="0" i="1" baseline="0" smtClean="0">
                                                <a:latin typeface="Cambria Math" panose="02040503050406030204" pitchFamily="18" charset="0"/>
                                              </a:rPr>
                                              <m:t>2</m:t>
                                            </m:r>
                                          </m:sup>
                                        </m:sSup>
                                      </m:e>
                                    </m:d>
                                  </m:e>
                                  <m:sub>
                                    <m:r>
                                      <a:rPr lang="en-US" sz="2700" b="0" i="1" baseline="0" smtClean="0">
                                        <a:latin typeface="Cambria Math" panose="02040503050406030204" pitchFamily="18" charset="0"/>
                                      </a:rPr>
                                      <m:t>𝑥</m:t>
                                    </m:r>
                                    <m:r>
                                      <a:rPr lang="en-US" sz="2700" b="0" i="1" baseline="0" smtClean="0">
                                        <a:latin typeface="Cambria Math" panose="02040503050406030204" pitchFamily="18" charset="0"/>
                                      </a:rPr>
                                      <m:t>=2</m:t>
                                    </m:r>
                                  </m:sub>
                                  <m:sup>
                                    <m:r>
                                      <a:rPr lang="en-US" sz="2700" b="0" i="1" baseline="0" smtClean="0">
                                        <a:latin typeface="Cambria Math" panose="02040503050406030204" pitchFamily="18" charset="0"/>
                                      </a:rPr>
                                      <m:t>3</m:t>
                                    </m:r>
                                  </m:sup>
                                </m:sSubSup>
                                <m:r>
                                  <a:rPr lang="en-US" sz="2700" b="0" i="1" baseline="0" smtClean="0">
                                    <a:latin typeface="Cambria Math" panose="02040503050406030204" pitchFamily="18" charset="0"/>
                                  </a:rPr>
                                  <m:t>=1</m:t>
                                </m:r>
                              </m:oMath>
                            </m:oMathPara>
                          </a14:m>
                          <a:endParaRPr lang="en-US" sz="2700" b="1" baseline="0" dirty="0"/>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5" name="Content Placeholder 3"/>
              <p:cNvGraphicFramePr>
                <a:graphicFrameLocks/>
              </p:cNvGraphicFramePr>
              <p:nvPr/>
            </p:nvGraphicFramePr>
            <p:xfrm>
              <a:off x="480483" y="1295442"/>
              <a:ext cx="11101916" cy="359670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690880">
                    <a:tc>
                      <a:txBody>
                        <a:bodyPr/>
                        <a:lstStyle/>
                        <a:p>
                          <a:endParaRPr lang="en-US"/>
                        </a:p>
                      </a:txBody>
                      <a:tcPr marL="121920" marR="121920" marT="60960" marB="60960">
                        <a:blipFill>
                          <a:blip r:embed="rId2"/>
                          <a:stretch>
                            <a:fillRect l="-114" t="-336364" r="-343" b="-827273"/>
                          </a:stretch>
                        </a:blipFill>
                      </a:tcPr>
                    </a:tc>
                    <a:extLst>
                      <a:ext uri="{0D108BD9-81ED-4DB2-BD59-A6C34878D82A}">
                        <a16:rowId xmlns:a16="http://schemas.microsoft.com/office/drawing/2014/main" val="2873587655"/>
                      </a:ext>
                    </a:extLst>
                  </a:tr>
                  <a:tr h="2905824">
                    <a:tc>
                      <a:txBody>
                        <a:bodyPr/>
                        <a:lstStyle/>
                        <a:p>
                          <a:endParaRPr lang="en-US"/>
                        </a:p>
                      </a:txBody>
                      <a:tcPr marL="121920" marR="121920" marT="60960" marB="60960">
                        <a:blipFill>
                          <a:blip r:embed="rId2"/>
                          <a:stretch>
                            <a:fillRect l="-114" t="-104803" r="-343" b="-98690"/>
                          </a:stretch>
                        </a:blipFill>
                      </a:tcPr>
                    </a:tc>
                    <a:extLst>
                      <a:ext uri="{0D108BD9-81ED-4DB2-BD59-A6C34878D82A}">
                        <a16:rowId xmlns:a16="http://schemas.microsoft.com/office/drawing/2014/main" val="3578448724"/>
                      </a:ext>
                    </a:extLst>
                  </a:tr>
                </a:tbl>
              </a:graphicData>
            </a:graphic>
          </p:graphicFrame>
        </mc:Fallback>
      </mc:AlternateContent>
      <p:sp>
        <p:nvSpPr>
          <p:cNvPr id="4" name="Rectangle 3"/>
          <p:cNvSpPr/>
          <p:nvPr/>
        </p:nvSpPr>
        <p:spPr>
          <a:xfrm>
            <a:off x="594438" y="3331078"/>
            <a:ext cx="9571628" cy="508016"/>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594438" y="3839092"/>
            <a:ext cx="1868225" cy="9887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2462663" y="3839092"/>
            <a:ext cx="5537959" cy="988708"/>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8000622" y="3839090"/>
            <a:ext cx="2626436" cy="1027968"/>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10627058" y="3639403"/>
            <a:ext cx="621729" cy="1027968"/>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937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9392" t="-22554" r="-38989" b="-11231"/>
          <a:stretch/>
        </p:blipFill>
        <p:spPr>
          <a:xfrm>
            <a:off x="0" y="0"/>
            <a:ext cx="12192000" cy="6858000"/>
          </a:xfrm>
          <a:solidFill>
            <a:schemeClr val="tx1"/>
          </a:solidFill>
        </p:spPr>
      </p:pic>
      <p:sp>
        <p:nvSpPr>
          <p:cNvPr id="5" name="Rectangle 4"/>
          <p:cNvSpPr/>
          <p:nvPr/>
        </p:nvSpPr>
        <p:spPr>
          <a:xfrm>
            <a:off x="0" y="6249249"/>
            <a:ext cx="12192000" cy="6087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0" y="0"/>
            <a:ext cx="12192000" cy="9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5"/>
          </p:nvPr>
        </p:nvSpPr>
        <p:spPr/>
        <p:txBody>
          <a:bodyPr/>
          <a:lstStyle/>
          <a:p>
            <a:endParaRPr lang="en-US"/>
          </a:p>
        </p:txBody>
      </p:sp>
      <p:sp>
        <p:nvSpPr>
          <p:cNvPr id="7" name="Title 1"/>
          <p:cNvSpPr txBox="1">
            <a:spLocks/>
          </p:cNvSpPr>
          <p:nvPr/>
        </p:nvSpPr>
        <p:spPr>
          <a:xfrm>
            <a:off x="480001" y="414260"/>
            <a:ext cx="11102399" cy="756000"/>
          </a:xfrm>
          <a:prstGeom prst="rect">
            <a:avLst/>
          </a:prstGeom>
        </p:spPr>
        <p:txBody>
          <a:bodyPr>
            <a:normAutofit/>
          </a:bodyPr>
          <a:lstStyle>
            <a:lvl1pPr algn="l" defTabSz="457200" rtl="0" eaLnBrk="1" latinLnBrk="0" hangingPunct="1">
              <a:spcBef>
                <a:spcPct val="0"/>
              </a:spcBef>
              <a:buNone/>
              <a:defRPr sz="3200" b="1" kern="1200">
                <a:solidFill>
                  <a:schemeClr val="tx2"/>
                </a:solidFill>
                <a:latin typeface="+mj-lt"/>
                <a:ea typeface="+mj-ea"/>
                <a:cs typeface="Verdana"/>
              </a:defRPr>
            </a:lvl1pPr>
          </a:lstStyle>
          <a:p>
            <a:r>
              <a:rPr lang="en-US" sz="4267" dirty="0">
                <a:solidFill>
                  <a:schemeClr val="bg1"/>
                </a:solidFill>
              </a:rPr>
              <a:t>Probability Theory vs Statistics</a:t>
            </a:r>
          </a:p>
        </p:txBody>
      </p:sp>
      <p:sp>
        <p:nvSpPr>
          <p:cNvPr id="8" name="Rectangle 7"/>
          <p:cNvSpPr/>
          <p:nvPr/>
        </p:nvSpPr>
        <p:spPr>
          <a:xfrm>
            <a:off x="4724400" y="6560401"/>
            <a:ext cx="7467600" cy="297454"/>
          </a:xfrm>
          <a:prstGeom prst="rect">
            <a:avLst/>
          </a:prstGeom>
        </p:spPr>
        <p:txBody>
          <a:bodyPr wrap="square">
            <a:spAutoFit/>
          </a:bodyPr>
          <a:lstStyle/>
          <a:p>
            <a:pPr algn="r"/>
            <a:r>
              <a:rPr lang="en-US" sz="1333" dirty="0">
                <a:solidFill>
                  <a:schemeClr val="bg1"/>
                </a:solidFill>
              </a:rPr>
              <a:t>Picture from: https://www.quora.com/What-is-the-difference-between-probability-and-statistics</a:t>
            </a:r>
          </a:p>
        </p:txBody>
      </p:sp>
    </p:spTree>
    <p:extLst>
      <p:ext uri="{BB962C8B-B14F-4D97-AF65-F5344CB8AC3E}">
        <p14:creationId xmlns:p14="http://schemas.microsoft.com/office/powerpoint/2010/main" val="388383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19" name="Content Placeholder 3"/>
              <p:cNvGraphicFramePr>
                <a:graphicFrameLocks/>
              </p:cNvGraphicFramePr>
              <p:nvPr/>
            </p:nvGraphicFramePr>
            <p:xfrm>
              <a:off x="480483" y="1295442"/>
              <a:ext cx="11101916" cy="5008203"/>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690880">
                    <a:tc>
                      <a:txBody>
                        <a:bodyPr/>
                        <a:lstStyle/>
                        <a:p>
                          <a:r>
                            <a:rPr lang="en-US" sz="3700" dirty="0"/>
                            <a:t>Example: b) </a:t>
                          </a:r>
                          <a:r>
                            <a:rPr lang="en-US" sz="3700" baseline="0" dirty="0"/>
                            <a:t>Find </a:t>
                          </a:r>
                          <a14:m>
                            <m:oMath xmlns:m="http://schemas.openxmlformats.org/officeDocument/2006/math">
                              <m:r>
                                <a:rPr lang="en-US" sz="3700" baseline="0" dirty="0" smtClean="0">
                                  <a:latin typeface="Cambria Math" panose="02040503050406030204" pitchFamily="18" charset="0"/>
                                </a:rPr>
                                <m:t>𝐹</m:t>
                              </m:r>
                              <m:d>
                                <m:dPr>
                                  <m:ctrlPr>
                                    <a:rPr lang="en-US" sz="3700" i="1" baseline="0" dirty="0" smtClean="0">
                                      <a:latin typeface="Cambria Math" panose="02040503050406030204" pitchFamily="18" charset="0"/>
                                    </a:rPr>
                                  </m:ctrlPr>
                                </m:dPr>
                                <m:e>
                                  <m:r>
                                    <a:rPr lang="en-US" sz="3700" baseline="0" dirty="0" smtClean="0">
                                      <a:latin typeface="Cambria Math" panose="02040503050406030204" pitchFamily="18" charset="0"/>
                                    </a:rPr>
                                    <m:t>𝑥</m:t>
                                  </m:r>
                                </m:e>
                              </m:d>
                            </m:oMath>
                          </a14:m>
                          <a:endParaRPr lang="en-US" sz="3700" dirty="0"/>
                        </a:p>
                      </a:txBody>
                      <a:tcPr marL="121920" marR="121920" marT="60960" marB="60960"/>
                    </a:tc>
                    <a:extLst>
                      <a:ext uri="{0D108BD9-81ED-4DB2-BD59-A6C34878D82A}">
                        <a16:rowId xmlns:a16="http://schemas.microsoft.com/office/drawing/2014/main" val="2873587655"/>
                      </a:ext>
                    </a:extLst>
                  </a:tr>
                  <a:tr h="4317323">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r>
                                <a:rPr lang="en-US" sz="2700" b="0" i="1" baseline="0" dirty="0" smtClean="0">
                                  <a:latin typeface="Cambria Math" panose="02040503050406030204" pitchFamily="18" charset="0"/>
                                </a:rPr>
                                <m:t>𝑋</m:t>
                              </m:r>
                            </m:oMath>
                          </a14:m>
                          <a:r>
                            <a:rPr lang="en-US" sz="2700" dirty="0"/>
                            <a:t> is an RV with density</a:t>
                          </a:r>
                          <a:r>
                            <a:rPr lang="en-US" sz="2700" baseline="0" dirty="0"/>
                            <a:t> </a:t>
                          </a:r>
                          <a14:m>
                            <m:oMath xmlns:m="http://schemas.openxmlformats.org/officeDocument/2006/math">
                              <m:r>
                                <a:rPr lang="en-US" sz="2700" b="0" i="1" smtClean="0">
                                  <a:latin typeface="Cambria Math" panose="02040503050406030204" pitchFamily="18" charset="0"/>
                                </a:rPr>
                                <m:t>𝑓</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𝑥</m:t>
                                  </m:r>
                                </m:e>
                              </m:d>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eqArr>
                                    <m:eqArrPr>
                                      <m:ctrlPr>
                                        <a:rPr lang="en-US" sz="2700" b="0" i="1" smtClean="0">
                                          <a:latin typeface="Cambria Math" panose="02040503050406030204" pitchFamily="18" charset="0"/>
                                        </a:rPr>
                                      </m:ctrlPr>
                                    </m:eqArrPr>
                                    <m:e>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7−2</m:t>
                                          </m:r>
                                          <m:r>
                                            <a:rPr lang="en-US" sz="2700" b="0" i="1" smtClean="0">
                                              <a:latin typeface="Cambria Math" panose="02040503050406030204" pitchFamily="18" charset="0"/>
                                            </a:rPr>
                                            <m:t>𝑥</m:t>
                                          </m:r>
                                        </m:num>
                                        <m:den>
                                          <m:r>
                                            <a:rPr lang="en-US" sz="2700" b="0" i="1" smtClean="0">
                                              <a:latin typeface="Cambria Math" panose="02040503050406030204" pitchFamily="18" charset="0"/>
                                            </a:rPr>
                                            <m:t>2</m:t>
                                          </m:r>
                                        </m:den>
                                      </m:f>
                                      <m:r>
                                        <a:rPr lang="en-US" sz="2700" b="0" i="1" smtClean="0">
                                          <a:latin typeface="Cambria Math" panose="02040503050406030204" pitchFamily="18" charset="0"/>
                                        </a:rPr>
                                        <m:t>,  2&lt;</m:t>
                                      </m:r>
                                      <m:r>
                                        <a:rPr lang="en-US" sz="2700" b="0" i="1" smtClean="0">
                                          <a:latin typeface="Cambria Math" panose="02040503050406030204" pitchFamily="18" charset="0"/>
                                        </a:rPr>
                                        <m:t>𝑥</m:t>
                                      </m:r>
                                      <m:r>
                                        <a:rPr lang="en-US" sz="2700" b="0" i="1" smtClean="0">
                                          <a:latin typeface="Cambria Math" panose="02040503050406030204" pitchFamily="18" charset="0"/>
                                        </a:rPr>
                                        <m:t>&lt;3</m:t>
                                      </m:r>
                                    </m:e>
                                    <m:e>
                                      <m:r>
                                        <a:rPr lang="en-US" sz="2700" b="0" i="1" smtClean="0">
                                          <a:latin typeface="Cambria Math" panose="02040503050406030204" pitchFamily="18" charset="0"/>
                                        </a:rPr>
                                        <m:t>&amp;0,  </m:t>
                                      </m:r>
                                      <m:r>
                                        <m:rPr>
                                          <m:sty m:val="p"/>
                                        </m:rPr>
                                        <a:rPr lang="en-US" sz="2700" b="0" i="0" smtClean="0">
                                          <a:latin typeface="Cambria Math" panose="02040503050406030204" pitchFamily="18" charset="0"/>
                                        </a:rPr>
                                        <m:t>elsewhere</m:t>
                                      </m:r>
                                    </m:e>
                                  </m:eqArr>
                                </m:e>
                              </m:d>
                            </m:oMath>
                          </a14:m>
                          <a:endParaRPr lang="en-US" sz="3200" dirty="0"/>
                        </a:p>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2"/>
                            <a:tabLst/>
                            <a:defRPr/>
                          </a:pPr>
                          <a:r>
                            <a:rPr lang="en-US" sz="2700" b="1" baseline="0" dirty="0"/>
                            <a:t>Solution: </a:t>
                          </a:r>
                          <a14:m>
                            <m:oMath xmlns:m="http://schemas.openxmlformats.org/officeDocument/2006/math">
                              <m:r>
                                <a:rPr lang="en-US" sz="2700" b="0" i="1" baseline="0" smtClean="0">
                                  <a:latin typeface="Cambria Math" panose="02040503050406030204" pitchFamily="18" charset="0"/>
                                </a:rPr>
                                <m:t>𝐹</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𝑥</m:t>
                                  </m:r>
                                </m:e>
                              </m:d>
                              <m:r>
                                <a:rPr lang="en-US" sz="2700" b="0" i="1" baseline="0" smtClean="0">
                                  <a:latin typeface="Cambria Math" panose="02040503050406030204" pitchFamily="18" charset="0"/>
                                </a:rPr>
                                <m:t>=</m:t>
                              </m:r>
                              <m:nary>
                                <m:naryPr>
                                  <m:ctrlPr>
                                    <a:rPr lang="en-US" sz="2700" i="1" baseline="0" smtClean="0">
                                      <a:latin typeface="Cambria Math" panose="02040503050406030204" pitchFamily="18" charset="0"/>
                                    </a:rPr>
                                  </m:ctrlPr>
                                </m:naryPr>
                                <m:sub>
                                  <m:r>
                                    <m:rPr>
                                      <m:brk m:alnAt="23"/>
                                    </m:rPr>
                                    <a:rPr lang="en-US" sz="2700" b="0" i="1" baseline="0" smtClean="0">
                                      <a:latin typeface="Cambria Math" panose="02040503050406030204" pitchFamily="18" charset="0"/>
                                    </a:rPr>
                                    <m:t>−</m:t>
                                  </m:r>
                                  <m:r>
                                    <a:rPr lang="en-US" sz="2700" b="0" i="1" baseline="0" smtClean="0">
                                      <a:latin typeface="Cambria Math" panose="02040503050406030204" pitchFamily="18" charset="0"/>
                                    </a:rPr>
                                    <m:t>∞</m:t>
                                  </m:r>
                                </m:sub>
                                <m:sup>
                                  <m:r>
                                    <a:rPr lang="en-US" sz="2700" b="0" i="1" baseline="0" smtClean="0">
                                      <a:latin typeface="Cambria Math" panose="02040503050406030204" pitchFamily="18" charset="0"/>
                                    </a:rPr>
                                    <m:t>𝑥</m:t>
                                  </m:r>
                                </m:sup>
                                <m:e>
                                  <m:r>
                                    <a:rPr lang="en-US" sz="2700" b="0" i="1" baseline="0" smtClean="0">
                                      <a:latin typeface="Cambria Math" panose="02040503050406030204" pitchFamily="18" charset="0"/>
                                    </a:rPr>
                                    <m:t>𝑓</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𝑡</m:t>
                                      </m:r>
                                    </m:e>
                                  </m:d>
                                  <m:r>
                                    <a:rPr lang="en-US" sz="2700" b="0" i="1" baseline="0" smtClean="0">
                                      <a:latin typeface="Cambria Math" panose="02040503050406030204" pitchFamily="18" charset="0"/>
                                    </a:rPr>
                                    <m:t>𝑑𝑡</m:t>
                                  </m:r>
                                </m:e>
                              </m:nary>
                            </m:oMath>
                          </a14:m>
                          <a:r>
                            <a:rPr lang="en-US" sz="2700" b="0" baseline="0" dirty="0"/>
                            <a:t>, so</a:t>
                          </a:r>
                        </a:p>
                        <a:p>
                          <a:pPr marL="0" marR="0" lvl="0" indent="0" algn="l" defTabSz="457200" rtl="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left"/>
                              </m:oMathParaPr>
                              <m:oMath xmlns:m="http://schemas.openxmlformats.org/officeDocument/2006/math">
                                <m:r>
                                  <a:rPr lang="en-US" sz="2100" b="0" i="1" smtClean="0">
                                    <a:latin typeface="Cambria Math" panose="02040503050406030204" pitchFamily="18" charset="0"/>
                                  </a:rPr>
                                  <m:t>𝐹</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𝑥</m:t>
                                    </m:r>
                                  </m:e>
                                </m:d>
                                <m:r>
                                  <a:rPr lang="en-US" sz="2100" b="0" i="1" smtClean="0">
                                    <a:latin typeface="Cambria Math" panose="02040503050406030204" pitchFamily="18" charset="0"/>
                                  </a:rPr>
                                  <m:t>=</m:t>
                                </m:r>
                                <m:nary>
                                  <m:naryPr>
                                    <m:ctrlPr>
                                      <a:rPr lang="en-US" sz="2100" i="1" baseline="0" smtClean="0">
                                        <a:latin typeface="Cambria Math" panose="02040503050406030204" pitchFamily="18" charset="0"/>
                                      </a:rPr>
                                    </m:ctrlPr>
                                  </m:naryPr>
                                  <m:sub>
                                    <m:r>
                                      <m:rPr>
                                        <m:brk m:alnAt="23"/>
                                      </m:rPr>
                                      <a:rPr lang="en-US" sz="2100" b="0" i="1" baseline="0" smtClean="0">
                                        <a:latin typeface="Cambria Math" panose="02040503050406030204" pitchFamily="18" charset="0"/>
                                      </a:rPr>
                                      <m:t>−</m:t>
                                    </m:r>
                                    <m:r>
                                      <a:rPr lang="en-US" sz="2100" b="0" i="1" baseline="0" smtClean="0">
                                        <a:latin typeface="Cambria Math" panose="02040503050406030204" pitchFamily="18" charset="0"/>
                                      </a:rPr>
                                      <m:t>∞</m:t>
                                    </m:r>
                                  </m:sub>
                                  <m:sup>
                                    <m:r>
                                      <a:rPr lang="en-US" sz="2100" b="0" i="1" baseline="0" smtClean="0">
                                        <a:latin typeface="Cambria Math" panose="02040503050406030204" pitchFamily="18" charset="0"/>
                                      </a:rPr>
                                      <m:t>𝑥</m:t>
                                    </m:r>
                                  </m:sup>
                                  <m:e>
                                    <m:r>
                                      <a:rPr lang="en-US" sz="2100" b="0" i="1" baseline="0" smtClean="0">
                                        <a:latin typeface="Cambria Math" panose="02040503050406030204" pitchFamily="18" charset="0"/>
                                      </a:rPr>
                                      <m:t>𝑓</m:t>
                                    </m:r>
                                    <m:d>
                                      <m:dPr>
                                        <m:ctrlPr>
                                          <a:rPr lang="en-US" sz="2100" b="0" i="1" baseline="0" smtClean="0">
                                            <a:latin typeface="Cambria Math" panose="02040503050406030204" pitchFamily="18" charset="0"/>
                                          </a:rPr>
                                        </m:ctrlPr>
                                      </m:dPr>
                                      <m:e>
                                        <m:r>
                                          <a:rPr lang="en-US" sz="2100" b="0" i="1" baseline="0" smtClean="0">
                                            <a:latin typeface="Cambria Math" panose="02040503050406030204" pitchFamily="18" charset="0"/>
                                          </a:rPr>
                                          <m:t>𝑡</m:t>
                                        </m:r>
                                      </m:e>
                                    </m:d>
                                    <m:r>
                                      <a:rPr lang="en-US" sz="2100" b="0" i="1" baseline="0" smtClean="0">
                                        <a:latin typeface="Cambria Math" panose="02040503050406030204" pitchFamily="18" charset="0"/>
                                      </a:rPr>
                                      <m:t>𝑑𝑡</m:t>
                                    </m:r>
                                  </m:e>
                                </m:nary>
                                <m:r>
                                  <a:rPr lang="en-US" sz="2100" b="0" i="1" baseline="0" smtClean="0">
                                    <a:latin typeface="Cambria Math" panose="02040503050406030204" pitchFamily="18" charset="0"/>
                                  </a:rPr>
                                  <m:t>=</m:t>
                                </m:r>
                                <m:d>
                                  <m:dPr>
                                    <m:begChr m:val="{"/>
                                    <m:endChr m:val=""/>
                                    <m:ctrlPr>
                                      <a:rPr lang="en-US" sz="2100" b="0" i="1" smtClean="0">
                                        <a:latin typeface="Cambria Math" panose="02040503050406030204" pitchFamily="18" charset="0"/>
                                      </a:rPr>
                                    </m:ctrlPr>
                                  </m:dPr>
                                  <m:e>
                                    <m:eqArr>
                                      <m:eqArrPr>
                                        <m:ctrlPr>
                                          <a:rPr lang="en-US" sz="2100" b="0" i="1" smtClean="0">
                                            <a:latin typeface="Cambria Math" panose="02040503050406030204" pitchFamily="18" charset="0"/>
                                          </a:rPr>
                                        </m:ctrlPr>
                                      </m:eqArrPr>
                                      <m:e>
                                        <m:m>
                                          <m:mPr>
                                            <m:mcs>
                                              <m:mc>
                                                <m:mcPr>
                                                  <m:count m:val="2"/>
                                                  <m:mcJc m:val="center"/>
                                                </m:mcPr>
                                              </m:mc>
                                            </m:mcs>
                                            <m:ctrlPr>
                                              <a:rPr lang="en-US" sz="2100" b="0" i="1" smtClean="0">
                                                <a:latin typeface="Cambria Math" panose="02040503050406030204" pitchFamily="18" charset="0"/>
                                              </a:rPr>
                                            </m:ctrlPr>
                                          </m:mPr>
                                          <m:mr>
                                            <m:e>
                                              <m:nary>
                                                <m:naryPr>
                                                  <m:ctrlPr>
                                                    <a:rPr lang="en-US" sz="2100" i="1" baseline="0" smtClean="0">
                                                      <a:latin typeface="Cambria Math" panose="02040503050406030204" pitchFamily="18" charset="0"/>
                                                    </a:rPr>
                                                  </m:ctrlPr>
                                                </m:naryPr>
                                                <m:sub>
                                                  <m:r>
                                                    <m:rPr>
                                                      <m:brk m:alnAt="23"/>
                                                    </m:rPr>
                                                    <a:rPr lang="en-US" sz="2100" b="0" i="1" baseline="0" smtClean="0">
                                                      <a:latin typeface="Cambria Math" panose="02040503050406030204" pitchFamily="18" charset="0"/>
                                                    </a:rPr>
                                                    <m:t>−</m:t>
                                                  </m:r>
                                                  <m:r>
                                                    <a:rPr lang="en-US" sz="2100" b="0" i="1" baseline="0" smtClean="0">
                                                      <a:latin typeface="Cambria Math" panose="02040503050406030204" pitchFamily="18" charset="0"/>
                                                    </a:rPr>
                                                    <m:t>∞</m:t>
                                                  </m:r>
                                                </m:sub>
                                                <m:sup>
                                                  <m:r>
                                                    <a:rPr lang="en-US" sz="2100" b="0" i="1" baseline="0" smtClean="0">
                                                      <a:latin typeface="Cambria Math" panose="02040503050406030204" pitchFamily="18" charset="0"/>
                                                    </a:rPr>
                                                    <m:t>𝑥</m:t>
                                                  </m:r>
                                                </m:sup>
                                                <m:e>
                                                  <m:r>
                                                    <a:rPr lang="en-US" sz="2100" b="0" i="1" baseline="0" smtClean="0">
                                                      <a:latin typeface="Cambria Math" panose="02040503050406030204" pitchFamily="18" charset="0"/>
                                                    </a:rPr>
                                                    <m:t>0 </m:t>
                                                  </m:r>
                                                  <m:r>
                                                    <a:rPr lang="en-US" sz="2100" b="0" i="1" baseline="0" smtClean="0">
                                                      <a:latin typeface="Cambria Math" panose="02040503050406030204" pitchFamily="18" charset="0"/>
                                                    </a:rPr>
                                                    <m:t>𝑑𝑡</m:t>
                                                  </m:r>
                                                </m:e>
                                              </m:nary>
                                              <m:r>
                                                <a:rPr lang="en-US" sz="2100" b="0" i="1" baseline="0" smtClean="0">
                                                  <a:latin typeface="Cambria Math" panose="02040503050406030204" pitchFamily="18" charset="0"/>
                                                </a:rPr>
                                                <m:t>=0</m:t>
                                              </m:r>
                                            </m:e>
                                            <m:e>
                                              <m:r>
                                                <a:rPr lang="en-US" sz="2100" b="0" i="1" smtClean="0">
                                                  <a:latin typeface="Cambria Math" panose="02040503050406030204" pitchFamily="18" charset="0"/>
                                                </a:rPr>
                                                <m:t>𝑖𝑓</m:t>
                                              </m:r>
                                              <m:r>
                                                <a:rPr lang="en-US" sz="2100" b="0" i="1" smtClean="0">
                                                  <a:latin typeface="Cambria Math" panose="02040503050406030204" pitchFamily="18" charset="0"/>
                                                </a:rPr>
                                                <m:t> </m:t>
                                              </m:r>
                                              <m:r>
                                                <a:rPr lang="en-US" sz="2100" b="0" i="1" smtClean="0">
                                                  <a:latin typeface="Cambria Math" panose="02040503050406030204" pitchFamily="18" charset="0"/>
                                                </a:rPr>
                                                <m:t>𝑥</m:t>
                                              </m:r>
                                              <m:r>
                                                <a:rPr lang="en-US" sz="2100" b="0" i="1" smtClean="0">
                                                  <a:latin typeface="Cambria Math" panose="02040503050406030204" pitchFamily="18" charset="0"/>
                                                </a:rPr>
                                                <m:t>&lt;2,         </m:t>
                                              </m:r>
                                            </m:e>
                                          </m:mr>
                                        </m:m>
                                      </m:e>
                                      <m:e>
                                        <m:m>
                                          <m:mPr>
                                            <m:mcs>
                                              <m:mc>
                                                <m:mcPr>
                                                  <m:count m:val="2"/>
                                                  <m:mcJc m:val="center"/>
                                                </m:mcPr>
                                              </m:mc>
                                            </m:mcs>
                                            <m:ctrlPr>
                                              <a:rPr lang="en-US" sz="2100" b="0" i="1" smtClean="0">
                                                <a:latin typeface="Cambria Math" panose="02040503050406030204" pitchFamily="18" charset="0"/>
                                              </a:rPr>
                                            </m:ctrlPr>
                                          </m:mPr>
                                          <m:mr>
                                            <m:e>
                                              <m:nary>
                                                <m:naryPr>
                                                  <m:ctrlPr>
                                                    <a:rPr lang="en-US" sz="2100" i="1" baseline="0" smtClean="0">
                                                      <a:latin typeface="Cambria Math" panose="02040503050406030204" pitchFamily="18" charset="0"/>
                                                    </a:rPr>
                                                  </m:ctrlPr>
                                                </m:naryPr>
                                                <m:sub>
                                                  <m:r>
                                                    <a:rPr lang="en-US" sz="2100" b="0" i="1" baseline="0" smtClean="0">
                                                      <a:latin typeface="Cambria Math" panose="02040503050406030204" pitchFamily="18" charset="0"/>
                                                    </a:rPr>
                                                    <m:t>2</m:t>
                                                  </m:r>
                                                </m:sub>
                                                <m:sup>
                                                  <m:r>
                                                    <a:rPr lang="en-US" sz="2100" b="0" i="1" baseline="0" smtClean="0">
                                                      <a:latin typeface="Cambria Math" panose="02040503050406030204" pitchFamily="18" charset="0"/>
                                                    </a:rPr>
                                                    <m:t>𝑥</m:t>
                                                  </m:r>
                                                </m:sup>
                                                <m:e>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7−2</m:t>
                                                      </m:r>
                                                      <m:r>
                                                        <a:rPr lang="en-US" sz="2100" b="0" i="1" smtClean="0">
                                                          <a:latin typeface="Cambria Math" panose="02040503050406030204" pitchFamily="18" charset="0"/>
                                                        </a:rPr>
                                                        <m:t>𝑥</m:t>
                                                      </m:r>
                                                    </m:num>
                                                    <m:den>
                                                      <m:r>
                                                        <a:rPr lang="en-US" sz="2100" b="0" i="1" smtClean="0">
                                                          <a:latin typeface="Cambria Math" panose="02040503050406030204" pitchFamily="18" charset="0"/>
                                                        </a:rPr>
                                                        <m:t>2</m:t>
                                                      </m:r>
                                                    </m:den>
                                                  </m:f>
                                                  <m:r>
                                                    <a:rPr lang="en-US" sz="2100" b="0" i="1" baseline="0" smtClean="0">
                                                      <a:latin typeface="Cambria Math" panose="02040503050406030204" pitchFamily="18" charset="0"/>
                                                    </a:rPr>
                                                    <m:t>𝑑𝑡</m:t>
                                                  </m:r>
                                                  <m:r>
                                                    <a:rPr lang="en-US" sz="2100" b="0" i="1" baseline="0" smtClean="0">
                                                      <a:latin typeface="Cambria Math" panose="02040503050406030204" pitchFamily="18" charset="0"/>
                                                    </a:rPr>
                                                    <m:t>=</m:t>
                                                  </m:r>
                                                </m:e>
                                              </m:nary>
                                              <m:sSubSup>
                                                <m:sSubSupPr>
                                                  <m:ctrlPr>
                                                    <a:rPr lang="en-US" sz="2100" b="0" i="1" baseline="0" smtClean="0">
                                                      <a:latin typeface="Cambria Math" panose="02040503050406030204" pitchFamily="18" charset="0"/>
                                                    </a:rPr>
                                                  </m:ctrlPr>
                                                </m:sSubSupPr>
                                                <m:e>
                                                  <m:d>
                                                    <m:dPr>
                                                      <m:begChr m:val="["/>
                                                      <m:endChr m:val="]"/>
                                                      <m:ctrlPr>
                                                        <a:rPr lang="en-US" sz="2100" b="0" i="1" baseline="0" smtClean="0">
                                                          <a:latin typeface="Cambria Math" panose="02040503050406030204" pitchFamily="18" charset="0"/>
                                                        </a:rPr>
                                                      </m:ctrlPr>
                                                    </m:dPr>
                                                    <m:e>
                                                      <m:f>
                                                        <m:fPr>
                                                          <m:ctrlPr>
                                                            <a:rPr lang="en-US" sz="2100" b="0" i="1" baseline="0" smtClean="0">
                                                              <a:latin typeface="Cambria Math" panose="02040503050406030204" pitchFamily="18" charset="0"/>
                                                            </a:rPr>
                                                          </m:ctrlPr>
                                                        </m:fPr>
                                                        <m:num>
                                                          <m:r>
                                                            <a:rPr lang="en-US" sz="2100" b="0" i="1" baseline="0" smtClean="0">
                                                              <a:latin typeface="Cambria Math" panose="02040503050406030204" pitchFamily="18" charset="0"/>
                                                            </a:rPr>
                                                            <m:t>7</m:t>
                                                          </m:r>
                                                        </m:num>
                                                        <m:den>
                                                          <m:r>
                                                            <a:rPr lang="en-US" sz="2100" b="0" i="1" baseline="0" smtClean="0">
                                                              <a:latin typeface="Cambria Math" panose="02040503050406030204" pitchFamily="18" charset="0"/>
                                                            </a:rPr>
                                                            <m:t>2</m:t>
                                                          </m:r>
                                                        </m:den>
                                                      </m:f>
                                                      <m:r>
                                                        <a:rPr lang="en-US" sz="2100" b="0" i="1" baseline="0" smtClean="0">
                                                          <a:latin typeface="Cambria Math" panose="02040503050406030204" pitchFamily="18" charset="0"/>
                                                        </a:rPr>
                                                        <m:t>𝑡</m:t>
                                                      </m:r>
                                                      <m:r>
                                                        <a:rPr lang="en-US" sz="2100" b="0" i="1" baseline="0" smtClean="0">
                                                          <a:latin typeface="Cambria Math" panose="02040503050406030204" pitchFamily="18" charset="0"/>
                                                        </a:rPr>
                                                        <m:t>−</m:t>
                                                      </m:r>
                                                      <m:f>
                                                        <m:fPr>
                                                          <m:ctrlPr>
                                                            <a:rPr lang="en-US" sz="2100" b="0" i="1" baseline="0" smtClean="0">
                                                              <a:latin typeface="Cambria Math" panose="02040503050406030204" pitchFamily="18" charset="0"/>
                                                            </a:rPr>
                                                          </m:ctrlPr>
                                                        </m:fPr>
                                                        <m:num>
                                                          <m:r>
                                                            <a:rPr lang="en-US" sz="2100" b="0" i="1" baseline="0" smtClean="0">
                                                              <a:latin typeface="Cambria Math" panose="02040503050406030204" pitchFamily="18" charset="0"/>
                                                            </a:rPr>
                                                            <m:t>1</m:t>
                                                          </m:r>
                                                        </m:num>
                                                        <m:den>
                                                          <m:r>
                                                            <a:rPr lang="en-US" sz="2100" b="0" i="1" baseline="0" smtClean="0">
                                                              <a:latin typeface="Cambria Math" panose="02040503050406030204" pitchFamily="18" charset="0"/>
                                                            </a:rPr>
                                                            <m:t>2</m:t>
                                                          </m:r>
                                                        </m:den>
                                                      </m:f>
                                                      <m:sSup>
                                                        <m:sSupPr>
                                                          <m:ctrlPr>
                                                            <a:rPr lang="en-US" sz="2100" b="0" i="1" baseline="0" smtClean="0">
                                                              <a:latin typeface="Cambria Math" panose="02040503050406030204" pitchFamily="18" charset="0"/>
                                                            </a:rPr>
                                                          </m:ctrlPr>
                                                        </m:sSupPr>
                                                        <m:e>
                                                          <m:r>
                                                            <a:rPr lang="en-US" sz="2100" b="0" i="1" baseline="0" smtClean="0">
                                                              <a:latin typeface="Cambria Math" panose="02040503050406030204" pitchFamily="18" charset="0"/>
                                                            </a:rPr>
                                                            <m:t>𝑡</m:t>
                                                          </m:r>
                                                        </m:e>
                                                        <m:sup>
                                                          <m:r>
                                                            <a:rPr lang="en-US" sz="2100" b="0" i="1" baseline="0" smtClean="0">
                                                              <a:latin typeface="Cambria Math" panose="02040503050406030204" pitchFamily="18" charset="0"/>
                                                            </a:rPr>
                                                            <m:t>2</m:t>
                                                          </m:r>
                                                        </m:sup>
                                                      </m:sSup>
                                                    </m:e>
                                                  </m:d>
                                                </m:e>
                                                <m:sub>
                                                  <m:r>
                                                    <a:rPr lang="en-US" sz="2100" b="0" i="1" baseline="0" smtClean="0">
                                                      <a:latin typeface="Cambria Math" panose="02040503050406030204" pitchFamily="18" charset="0"/>
                                                    </a:rPr>
                                                    <m:t>𝑡</m:t>
                                                  </m:r>
                                                  <m:r>
                                                    <a:rPr lang="en-US" sz="2100" b="0" i="1" baseline="0" smtClean="0">
                                                      <a:latin typeface="Cambria Math" panose="02040503050406030204" pitchFamily="18" charset="0"/>
                                                    </a:rPr>
                                                    <m:t>=2</m:t>
                                                  </m:r>
                                                </m:sub>
                                                <m:sup>
                                                  <m:r>
                                                    <a:rPr lang="en-US" sz="2100" b="0" i="1" baseline="0" smtClean="0">
                                                      <a:latin typeface="Cambria Math" panose="02040503050406030204" pitchFamily="18" charset="0"/>
                                                    </a:rPr>
                                                    <m:t>𝑡</m:t>
                                                  </m:r>
                                                  <m:r>
                                                    <a:rPr lang="en-US" sz="2100" b="0" i="1" baseline="0" smtClean="0">
                                                      <a:latin typeface="Cambria Math" panose="02040503050406030204" pitchFamily="18" charset="0"/>
                                                    </a:rPr>
                                                    <m:t>=</m:t>
                                                  </m:r>
                                                  <m:r>
                                                    <a:rPr lang="en-US" sz="2100" b="0" i="1" baseline="0" smtClean="0">
                                                      <a:latin typeface="Cambria Math" panose="02040503050406030204" pitchFamily="18" charset="0"/>
                                                    </a:rPr>
                                                    <m:t>𝑥</m:t>
                                                  </m:r>
                                                </m:sup>
                                              </m:sSubSup>
                                              <m:r>
                                                <a:rPr lang="en-US" sz="2100" b="0" i="1" baseline="0" smtClean="0">
                                                  <a:latin typeface="Cambria Math" panose="02040503050406030204" pitchFamily="18" charset="0"/>
                                                </a:rPr>
                                                <m:t>=−</m:t>
                                              </m:r>
                                              <m:f>
                                                <m:fPr>
                                                  <m:ctrlPr>
                                                    <a:rPr lang="en-US" sz="2100" b="0" i="1" baseline="0" smtClean="0">
                                                      <a:latin typeface="Cambria Math" panose="02040503050406030204" pitchFamily="18" charset="0"/>
                                                    </a:rPr>
                                                  </m:ctrlPr>
                                                </m:fPr>
                                                <m:num>
                                                  <m:r>
                                                    <a:rPr lang="en-US" sz="2100" b="0" i="1" baseline="0" smtClean="0">
                                                      <a:latin typeface="Cambria Math" panose="02040503050406030204" pitchFamily="18" charset="0"/>
                                                    </a:rPr>
                                                    <m:t>1</m:t>
                                                  </m:r>
                                                </m:num>
                                                <m:den>
                                                  <m:r>
                                                    <a:rPr lang="en-US" sz="2100" b="0" i="1" baseline="0" smtClean="0">
                                                      <a:latin typeface="Cambria Math" panose="02040503050406030204" pitchFamily="18" charset="0"/>
                                                    </a:rPr>
                                                    <m:t>2</m:t>
                                                  </m:r>
                                                </m:den>
                                              </m:f>
                                              <m:sSup>
                                                <m:sSupPr>
                                                  <m:ctrlPr>
                                                    <a:rPr lang="en-US" sz="2100" b="0" i="1" baseline="0" smtClean="0">
                                                      <a:latin typeface="Cambria Math" panose="02040503050406030204" pitchFamily="18" charset="0"/>
                                                    </a:rPr>
                                                  </m:ctrlPr>
                                                </m:sSupPr>
                                                <m:e>
                                                  <m:r>
                                                    <a:rPr lang="en-US" sz="2100" b="0" i="1" baseline="0" smtClean="0">
                                                      <a:latin typeface="Cambria Math" panose="02040503050406030204" pitchFamily="18" charset="0"/>
                                                    </a:rPr>
                                                    <m:t>𝑥</m:t>
                                                  </m:r>
                                                </m:e>
                                                <m:sup>
                                                  <m:r>
                                                    <a:rPr lang="en-US" sz="2100" b="0" i="1" baseline="0" smtClean="0">
                                                      <a:latin typeface="Cambria Math" panose="02040503050406030204" pitchFamily="18" charset="0"/>
                                                    </a:rPr>
                                                    <m:t>2</m:t>
                                                  </m:r>
                                                </m:sup>
                                              </m:sSup>
                                              <m:r>
                                                <a:rPr lang="en-US" sz="2100" b="0" i="1" baseline="0" smtClean="0">
                                                  <a:latin typeface="Cambria Math" panose="02040503050406030204" pitchFamily="18" charset="0"/>
                                                </a:rPr>
                                                <m:t>+</m:t>
                                              </m:r>
                                              <m:f>
                                                <m:fPr>
                                                  <m:ctrlPr>
                                                    <a:rPr lang="en-US" sz="2100" b="0" i="1" baseline="0" smtClean="0">
                                                      <a:latin typeface="Cambria Math" panose="02040503050406030204" pitchFamily="18" charset="0"/>
                                                    </a:rPr>
                                                  </m:ctrlPr>
                                                </m:fPr>
                                                <m:num>
                                                  <m:r>
                                                    <a:rPr lang="en-US" sz="2100" b="0" i="1" baseline="0" smtClean="0">
                                                      <a:latin typeface="Cambria Math" panose="02040503050406030204" pitchFamily="18" charset="0"/>
                                                    </a:rPr>
                                                    <m:t>7</m:t>
                                                  </m:r>
                                                </m:num>
                                                <m:den>
                                                  <m:r>
                                                    <a:rPr lang="en-US" sz="2100" b="0" i="1" baseline="0" smtClean="0">
                                                      <a:latin typeface="Cambria Math" panose="02040503050406030204" pitchFamily="18" charset="0"/>
                                                    </a:rPr>
                                                    <m:t>2</m:t>
                                                  </m:r>
                                                </m:den>
                                              </m:f>
                                              <m:r>
                                                <a:rPr lang="en-US" sz="2100" b="0" i="1" baseline="0" smtClean="0">
                                                  <a:latin typeface="Cambria Math" panose="02040503050406030204" pitchFamily="18" charset="0"/>
                                                </a:rPr>
                                                <m:t>𝑥</m:t>
                                              </m:r>
                                              <m:r>
                                                <a:rPr lang="en-US" sz="2100" b="0" i="1" baseline="0" smtClean="0">
                                                  <a:latin typeface="Cambria Math" panose="02040503050406030204" pitchFamily="18" charset="0"/>
                                                </a:rPr>
                                                <m:t>−5</m:t>
                                              </m:r>
                                            </m:e>
                                            <m:e>
                                              <m:r>
                                                <a:rPr lang="en-US" sz="2100" b="0" i="1" smtClean="0">
                                                  <a:latin typeface="Cambria Math" panose="02040503050406030204" pitchFamily="18" charset="0"/>
                                                </a:rPr>
                                                <m:t>𝑖𝑓</m:t>
                                              </m:r>
                                              <m:r>
                                                <a:rPr lang="en-US" sz="2100" b="0" i="1" smtClean="0">
                                                  <a:latin typeface="Cambria Math" panose="02040503050406030204" pitchFamily="18" charset="0"/>
                                                </a:rPr>
                                                <m:t> 2≤</m:t>
                                              </m:r>
                                              <m:r>
                                                <a:rPr lang="en-US" sz="2100" b="0" i="1" smtClean="0">
                                                  <a:latin typeface="Cambria Math" panose="02040503050406030204" pitchFamily="18" charset="0"/>
                                                </a:rPr>
                                                <m:t>𝑥</m:t>
                                              </m:r>
                                              <m:r>
                                                <a:rPr lang="en-US" sz="2100" b="0" i="1" smtClean="0">
                                                  <a:latin typeface="Cambria Math" panose="02040503050406030204" pitchFamily="18" charset="0"/>
                                                </a:rPr>
                                                <m:t>≤3,</m:t>
                                              </m:r>
                                            </m:e>
                                          </m:mr>
                                        </m:m>
                                      </m:e>
                                      <m:e>
                                        <m:m>
                                          <m:mPr>
                                            <m:mcs>
                                              <m:mc>
                                                <m:mcPr>
                                                  <m:count m:val="2"/>
                                                  <m:mcJc m:val="center"/>
                                                </m:mcPr>
                                              </m:mc>
                                            </m:mcs>
                                            <m:ctrlPr>
                                              <a:rPr lang="en-US" sz="2100" b="0" i="1" smtClean="0">
                                                <a:latin typeface="Cambria Math" panose="02040503050406030204" pitchFamily="18" charset="0"/>
                                              </a:rPr>
                                            </m:ctrlPr>
                                          </m:mPr>
                                          <m:mr>
                                            <m:e>
                                              <m:nary>
                                                <m:naryPr>
                                                  <m:ctrlPr>
                                                    <a:rPr lang="en-US" sz="2100" i="1" baseline="0" smtClean="0">
                                                      <a:latin typeface="Cambria Math" panose="02040503050406030204" pitchFamily="18" charset="0"/>
                                                    </a:rPr>
                                                  </m:ctrlPr>
                                                </m:naryPr>
                                                <m:sub>
                                                  <m:r>
                                                    <a:rPr lang="en-US" sz="2100" b="0" i="1" baseline="0" smtClean="0">
                                                      <a:latin typeface="Cambria Math" panose="02040503050406030204" pitchFamily="18" charset="0"/>
                                                    </a:rPr>
                                                    <m:t>2</m:t>
                                                  </m:r>
                                                </m:sub>
                                                <m:sup>
                                                  <m:r>
                                                    <a:rPr lang="en-US" sz="2100" b="0" i="1" baseline="0" smtClean="0">
                                                      <a:latin typeface="Cambria Math" panose="02040503050406030204" pitchFamily="18" charset="0"/>
                                                    </a:rPr>
                                                    <m:t>3</m:t>
                                                  </m:r>
                                                </m:sup>
                                                <m:e>
                                                  <m:r>
                                                    <a:rPr lang="en-US" sz="2100" b="0" i="1" baseline="0" smtClean="0">
                                                      <a:latin typeface="Cambria Math" panose="02040503050406030204" pitchFamily="18" charset="0"/>
                                                    </a:rPr>
                                                    <m:t>𝑓</m:t>
                                                  </m:r>
                                                  <m:d>
                                                    <m:dPr>
                                                      <m:ctrlPr>
                                                        <a:rPr lang="en-US" sz="2100" b="0" i="1" baseline="0" smtClean="0">
                                                          <a:latin typeface="Cambria Math" panose="02040503050406030204" pitchFamily="18" charset="0"/>
                                                        </a:rPr>
                                                      </m:ctrlPr>
                                                    </m:dPr>
                                                    <m:e>
                                                      <m:r>
                                                        <a:rPr lang="en-US" sz="2100" b="0" i="1" baseline="0" smtClean="0">
                                                          <a:latin typeface="Cambria Math" panose="02040503050406030204" pitchFamily="18" charset="0"/>
                                                        </a:rPr>
                                                        <m:t>𝑡</m:t>
                                                      </m:r>
                                                    </m:e>
                                                  </m:d>
                                                  <m:r>
                                                    <a:rPr lang="en-US" sz="2100" b="0" i="1" baseline="0" smtClean="0">
                                                      <a:latin typeface="Cambria Math" panose="02040503050406030204" pitchFamily="18" charset="0"/>
                                                    </a:rPr>
                                                    <m:t>𝑑𝑡</m:t>
                                                  </m:r>
                                                </m:e>
                                              </m:nary>
                                              <m:r>
                                                <a:rPr lang="en-US" sz="2100" b="0" i="1" baseline="0" smtClean="0">
                                                  <a:latin typeface="Cambria Math" panose="02040503050406030204" pitchFamily="18" charset="0"/>
                                                </a:rPr>
                                                <m:t>=</m:t>
                                              </m:r>
                                              <m:r>
                                                <m:rPr>
                                                  <m:brk m:alnAt="7"/>
                                                </m:rPr>
                                                <a:rPr lang="en-US" sz="2100" b="0" i="1" smtClean="0">
                                                  <a:latin typeface="Cambria Math" panose="02040503050406030204" pitchFamily="18" charset="0"/>
                                                </a:rPr>
                                                <m:t>1</m:t>
                                              </m:r>
                                            </m:e>
                                            <m:e>
                                              <m:r>
                                                <a:rPr lang="en-US" sz="2100" b="0" i="1" smtClean="0">
                                                  <a:latin typeface="Cambria Math" panose="02040503050406030204" pitchFamily="18" charset="0"/>
                                                </a:rPr>
                                                <m:t>𝑖𝑓</m:t>
                                              </m:r>
                                              <m:r>
                                                <a:rPr lang="en-US" sz="2100" b="0" i="1" smtClean="0">
                                                  <a:latin typeface="Cambria Math" panose="02040503050406030204" pitchFamily="18" charset="0"/>
                                                </a:rPr>
                                                <m:t> </m:t>
                                              </m:r>
                                              <m:r>
                                                <a:rPr lang="en-US" sz="2100" b="0" i="1" smtClean="0">
                                                  <a:latin typeface="Cambria Math" panose="02040503050406030204" pitchFamily="18" charset="0"/>
                                                </a:rPr>
                                                <m:t>𝑥</m:t>
                                              </m:r>
                                              <m:r>
                                                <a:rPr lang="en-US" sz="2100" b="0" i="1" smtClean="0">
                                                  <a:latin typeface="Cambria Math" panose="02040503050406030204" pitchFamily="18" charset="0"/>
                                                </a:rPr>
                                                <m:t>&gt;3        </m:t>
                                              </m:r>
                                            </m:e>
                                          </m:mr>
                                        </m:m>
                                      </m:e>
                                    </m:eqArr>
                                  </m:e>
                                </m:d>
                              </m:oMath>
                            </m:oMathPara>
                          </a14:m>
                          <a:endParaRPr lang="en-US" sz="2400" b="1" baseline="0" dirty="0"/>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19" name="Content Placeholder 3"/>
              <p:cNvGraphicFramePr>
                <a:graphicFrameLocks/>
              </p:cNvGraphicFramePr>
              <p:nvPr/>
            </p:nvGraphicFramePr>
            <p:xfrm>
              <a:off x="480483" y="1295442"/>
              <a:ext cx="11101916" cy="5008203"/>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690880">
                    <a:tc>
                      <a:txBody>
                        <a:bodyPr/>
                        <a:lstStyle/>
                        <a:p>
                          <a:endParaRPr lang="en-US"/>
                        </a:p>
                      </a:txBody>
                      <a:tcPr marL="121920" marR="121920" marT="60960" marB="60960">
                        <a:blipFill>
                          <a:blip r:embed="rId2"/>
                          <a:stretch>
                            <a:fillRect l="-114" t="-342593" r="-343" b="-896296"/>
                          </a:stretch>
                        </a:blipFill>
                      </a:tcPr>
                    </a:tc>
                    <a:extLst>
                      <a:ext uri="{0D108BD9-81ED-4DB2-BD59-A6C34878D82A}">
                        <a16:rowId xmlns:a16="http://schemas.microsoft.com/office/drawing/2014/main" val="2873587655"/>
                      </a:ext>
                    </a:extLst>
                  </a:tr>
                  <a:tr h="4317323">
                    <a:tc>
                      <a:txBody>
                        <a:bodyPr/>
                        <a:lstStyle/>
                        <a:p>
                          <a:endParaRPr lang="en-US"/>
                        </a:p>
                      </a:txBody>
                      <a:tcPr marL="121920" marR="121920" marT="60960" marB="60960">
                        <a:blipFill>
                          <a:blip r:embed="rId2"/>
                          <a:stretch>
                            <a:fillRect l="-114" t="-70088" r="-343" b="-41935"/>
                          </a:stretch>
                        </a:blipFill>
                      </a:tcPr>
                    </a:tc>
                    <a:extLst>
                      <a:ext uri="{0D108BD9-81ED-4DB2-BD59-A6C34878D82A}">
                        <a16:rowId xmlns:a16="http://schemas.microsoft.com/office/drawing/2014/main" val="3578448724"/>
                      </a:ext>
                    </a:extLst>
                  </a:tr>
                </a:tbl>
              </a:graphicData>
            </a:graphic>
          </p:graphicFrame>
        </mc:Fallback>
      </mc:AlternateContent>
      <p:sp>
        <p:nvSpPr>
          <p:cNvPr id="4" name="Rectangle 3"/>
          <p:cNvSpPr/>
          <p:nvPr/>
        </p:nvSpPr>
        <p:spPr>
          <a:xfrm>
            <a:off x="594437" y="3412044"/>
            <a:ext cx="9571628" cy="508016"/>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555116" y="3865733"/>
            <a:ext cx="2211027" cy="239300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2880097" y="3865733"/>
            <a:ext cx="8141109" cy="239300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248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mc:AlternateContent xmlns:mc="http://schemas.openxmlformats.org/markup-compatibility/2006" xmlns:a14="http://schemas.microsoft.com/office/drawing/2010/main">
        <mc:Choice Requires="a14">
          <p:graphicFrame>
            <p:nvGraphicFramePr>
              <p:cNvPr id="12" name="Content Placeholder 3"/>
              <p:cNvGraphicFramePr>
                <a:graphicFrameLocks/>
              </p:cNvGraphicFramePr>
              <p:nvPr/>
            </p:nvGraphicFramePr>
            <p:xfrm>
              <a:off x="480483" y="1295441"/>
              <a:ext cx="11101916" cy="4876377"/>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973413">
                    <a:tc>
                      <a:txBody>
                        <a:bodyPr/>
                        <a:lstStyle/>
                        <a:p>
                          <a:r>
                            <a:rPr lang="en-US" sz="3700" dirty="0"/>
                            <a:t>Example: c) </a:t>
                          </a:r>
                          <a:r>
                            <a:rPr lang="en-US" sz="3700" baseline="0" dirty="0"/>
                            <a:t>Find </a:t>
                          </a:r>
                          <a14:m>
                            <m:oMath xmlns:m="http://schemas.openxmlformats.org/officeDocument/2006/math">
                              <m:r>
                                <a:rPr lang="en-US" sz="3700" b="0" i="1" baseline="0" dirty="0" smtClean="0">
                                  <a:latin typeface="Cambria Math" panose="02040503050406030204" pitchFamily="18" charset="0"/>
                                </a:rPr>
                                <m:t>𝑃</m:t>
                              </m:r>
                              <m:d>
                                <m:dPr>
                                  <m:ctrlPr>
                                    <a:rPr lang="en-US" sz="3700" i="1" baseline="0" dirty="0" smtClean="0">
                                      <a:latin typeface="Cambria Math" panose="02040503050406030204" pitchFamily="18" charset="0"/>
                                    </a:rPr>
                                  </m:ctrlPr>
                                </m:dPr>
                                <m:e>
                                  <m:r>
                                    <a:rPr lang="en-US" sz="3700" b="0" i="0" baseline="0" dirty="0" smtClean="0">
                                      <a:latin typeface="Cambria Math" panose="02040503050406030204" pitchFamily="18" charset="0"/>
                                    </a:rPr>
                                    <m:t>1</m:t>
                                  </m:r>
                                  <m:f>
                                    <m:fPr>
                                      <m:ctrlPr>
                                        <a:rPr lang="en-US" sz="3700" b="0" i="1" baseline="0" dirty="0" smtClean="0">
                                          <a:latin typeface="Cambria Math" panose="02040503050406030204" pitchFamily="18" charset="0"/>
                                        </a:rPr>
                                      </m:ctrlPr>
                                    </m:fPr>
                                    <m:num>
                                      <m:r>
                                        <a:rPr lang="en-US" sz="3700" b="0" i="0" baseline="0" dirty="0" smtClean="0">
                                          <a:latin typeface="Cambria Math" panose="02040503050406030204" pitchFamily="18" charset="0"/>
                                        </a:rPr>
                                        <m:t>1</m:t>
                                      </m:r>
                                    </m:num>
                                    <m:den>
                                      <m:r>
                                        <a:rPr lang="en-US" sz="3700" b="0" i="0" baseline="0" dirty="0" smtClean="0">
                                          <a:latin typeface="Cambria Math" panose="02040503050406030204" pitchFamily="18" charset="0"/>
                                        </a:rPr>
                                        <m:t>2</m:t>
                                      </m:r>
                                    </m:den>
                                  </m:f>
                                  <m:r>
                                    <a:rPr lang="en-US" sz="3700" b="0" i="1" baseline="0" dirty="0" smtClean="0">
                                      <a:latin typeface="Cambria Math" panose="02040503050406030204" pitchFamily="18" charset="0"/>
                                    </a:rPr>
                                    <m:t>≤</m:t>
                                  </m:r>
                                  <m:r>
                                    <a:rPr lang="en-US" sz="3700" b="0" i="1" baseline="0" dirty="0" smtClean="0">
                                      <a:latin typeface="Cambria Math" panose="02040503050406030204" pitchFamily="18" charset="0"/>
                                    </a:rPr>
                                    <m:t>𝑋</m:t>
                                  </m:r>
                                  <m:r>
                                    <a:rPr lang="en-US" sz="3700" b="0" i="1" baseline="0" dirty="0" smtClean="0">
                                      <a:latin typeface="Cambria Math" panose="02040503050406030204" pitchFamily="18" charset="0"/>
                                    </a:rPr>
                                    <m:t>≤2</m:t>
                                  </m:r>
                                  <m:f>
                                    <m:fPr>
                                      <m:ctrlPr>
                                        <a:rPr lang="en-US" sz="3700" b="0" i="1" baseline="0" dirty="0" smtClean="0">
                                          <a:latin typeface="Cambria Math" panose="02040503050406030204" pitchFamily="18" charset="0"/>
                                        </a:rPr>
                                      </m:ctrlPr>
                                    </m:fPr>
                                    <m:num>
                                      <m:r>
                                        <a:rPr lang="en-US" sz="3700" b="0" i="1" baseline="0" dirty="0" smtClean="0">
                                          <a:latin typeface="Cambria Math" panose="02040503050406030204" pitchFamily="18" charset="0"/>
                                        </a:rPr>
                                        <m:t>1</m:t>
                                      </m:r>
                                    </m:num>
                                    <m:den>
                                      <m:r>
                                        <a:rPr lang="en-US" sz="3700" b="0" i="1" baseline="0" dirty="0" smtClean="0">
                                          <a:latin typeface="Cambria Math" panose="02040503050406030204" pitchFamily="18" charset="0"/>
                                        </a:rPr>
                                        <m:t>2</m:t>
                                      </m:r>
                                    </m:den>
                                  </m:f>
                                </m:e>
                              </m:d>
                            </m:oMath>
                          </a14:m>
                          <a:endParaRPr lang="en-US" sz="3700" dirty="0"/>
                        </a:p>
                      </a:txBody>
                      <a:tcPr marL="121920" marR="121920" marT="60960" marB="60960"/>
                    </a:tc>
                    <a:extLst>
                      <a:ext uri="{0D108BD9-81ED-4DB2-BD59-A6C34878D82A}">
                        <a16:rowId xmlns:a16="http://schemas.microsoft.com/office/drawing/2014/main" val="2873587655"/>
                      </a:ext>
                    </a:extLst>
                  </a:tr>
                  <a:tr h="3856228">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r>
                                <a:rPr lang="en-US" sz="2700" b="0" i="1" baseline="0" dirty="0" smtClean="0">
                                  <a:latin typeface="Cambria Math" panose="02040503050406030204" pitchFamily="18" charset="0"/>
                                </a:rPr>
                                <m:t>𝑋</m:t>
                              </m:r>
                            </m:oMath>
                          </a14:m>
                          <a:r>
                            <a:rPr lang="en-US" sz="2700" dirty="0"/>
                            <a:t> is an RV with density</a:t>
                          </a:r>
                          <a:r>
                            <a:rPr lang="en-US" sz="2700" baseline="0" dirty="0"/>
                            <a:t> </a:t>
                          </a:r>
                          <a14:m>
                            <m:oMath xmlns:m="http://schemas.openxmlformats.org/officeDocument/2006/math">
                              <m:r>
                                <a:rPr lang="en-US" sz="2700" b="0" i="1" smtClean="0">
                                  <a:latin typeface="Cambria Math" panose="02040503050406030204" pitchFamily="18" charset="0"/>
                                </a:rPr>
                                <m:t>𝑓</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𝑥</m:t>
                                  </m:r>
                                </m:e>
                              </m:d>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eqArr>
                                    <m:eqArrPr>
                                      <m:ctrlPr>
                                        <a:rPr lang="en-US" sz="2700" b="0" i="1" smtClean="0">
                                          <a:latin typeface="Cambria Math" panose="02040503050406030204" pitchFamily="18" charset="0"/>
                                        </a:rPr>
                                      </m:ctrlPr>
                                    </m:eqArrPr>
                                    <m:e>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7−2</m:t>
                                          </m:r>
                                          <m:r>
                                            <a:rPr lang="en-US" sz="2700" b="0" i="1" smtClean="0">
                                              <a:latin typeface="Cambria Math" panose="02040503050406030204" pitchFamily="18" charset="0"/>
                                            </a:rPr>
                                            <m:t>𝑥</m:t>
                                          </m:r>
                                        </m:num>
                                        <m:den>
                                          <m:r>
                                            <a:rPr lang="en-US" sz="2700" b="0" i="1" smtClean="0">
                                              <a:latin typeface="Cambria Math" panose="02040503050406030204" pitchFamily="18" charset="0"/>
                                            </a:rPr>
                                            <m:t>2</m:t>
                                          </m:r>
                                        </m:den>
                                      </m:f>
                                      <m:r>
                                        <a:rPr lang="en-US" sz="2700" b="0" i="1" smtClean="0">
                                          <a:latin typeface="Cambria Math" panose="02040503050406030204" pitchFamily="18" charset="0"/>
                                        </a:rPr>
                                        <m:t>,  2&lt;</m:t>
                                      </m:r>
                                      <m:r>
                                        <a:rPr lang="en-US" sz="2700" b="0" i="1" smtClean="0">
                                          <a:latin typeface="Cambria Math" panose="02040503050406030204" pitchFamily="18" charset="0"/>
                                        </a:rPr>
                                        <m:t>𝑥</m:t>
                                      </m:r>
                                      <m:r>
                                        <a:rPr lang="en-US" sz="2700" b="0" i="1" smtClean="0">
                                          <a:latin typeface="Cambria Math" panose="02040503050406030204" pitchFamily="18" charset="0"/>
                                        </a:rPr>
                                        <m:t>&lt;3</m:t>
                                      </m:r>
                                    </m:e>
                                    <m:e>
                                      <m:r>
                                        <a:rPr lang="en-US" sz="2700" b="0" i="1" smtClean="0">
                                          <a:latin typeface="Cambria Math" panose="02040503050406030204" pitchFamily="18" charset="0"/>
                                        </a:rPr>
                                        <m:t>&amp;0,  </m:t>
                                      </m:r>
                                      <m:r>
                                        <m:rPr>
                                          <m:sty m:val="p"/>
                                        </m:rPr>
                                        <a:rPr lang="en-US" sz="2700" b="0" i="0" smtClean="0">
                                          <a:latin typeface="Cambria Math" panose="02040503050406030204" pitchFamily="18" charset="0"/>
                                        </a:rPr>
                                        <m:t>elsewhere</m:t>
                                      </m:r>
                                    </m:e>
                                  </m:eqArr>
                                </m:e>
                              </m:d>
                            </m:oMath>
                          </a14:m>
                          <a:endParaRPr lang="en-US" sz="2700" dirty="0"/>
                        </a:p>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3"/>
                            <a:tabLst/>
                            <a:defRPr/>
                          </a:pPr>
                          <a:r>
                            <a:rPr lang="en-US" sz="2700" b="1" baseline="0" dirty="0"/>
                            <a:t>Solution:</a:t>
                          </a:r>
                          <a14:m>
                            <m:oMath xmlns:m="http://schemas.openxmlformats.org/officeDocument/2006/math">
                              <m:r>
                                <a:rPr lang="en-US" sz="2700" b="1" i="0" baseline="0" dirty="0" smtClean="0">
                                  <a:latin typeface="Cambria Math" panose="02040503050406030204" pitchFamily="18" charset="0"/>
                                </a:rPr>
                                <m:t> </m:t>
                              </m:r>
                            </m:oMath>
                          </a14:m>
                          <a:endParaRPr lang="en-US" sz="2700" b="1" i="0" baseline="0" dirty="0">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
                              </m:oMathParaPr>
                              <m:oMath xmlns:m="http://schemas.openxmlformats.org/officeDocument/2006/math">
                                <m:r>
                                  <a:rPr lang="en-US" sz="2700" b="0" i="1" baseline="0" dirty="0" smtClean="0">
                                    <a:latin typeface="Cambria Math" panose="02040503050406030204" pitchFamily="18" charset="0"/>
                                  </a:rPr>
                                  <m:t>𝑃</m:t>
                                </m:r>
                                <m:d>
                                  <m:dPr>
                                    <m:ctrlPr>
                                      <a:rPr lang="en-US" sz="2700" i="1" baseline="0" dirty="0" smtClean="0">
                                        <a:latin typeface="Cambria Math" panose="02040503050406030204" pitchFamily="18" charset="0"/>
                                      </a:rPr>
                                    </m:ctrlPr>
                                  </m:dPr>
                                  <m:e>
                                    <m:r>
                                      <a:rPr lang="en-US" sz="2700" b="0" i="0" baseline="0" dirty="0" smtClean="0">
                                        <a:latin typeface="Cambria Math" panose="02040503050406030204" pitchFamily="18" charset="0"/>
                                      </a:rPr>
                                      <m:t>1</m:t>
                                    </m:r>
                                    <m:f>
                                      <m:fPr>
                                        <m:ctrlPr>
                                          <a:rPr lang="en-US" sz="2700" b="0" i="1" baseline="0" dirty="0" smtClean="0">
                                            <a:latin typeface="Cambria Math" panose="02040503050406030204" pitchFamily="18" charset="0"/>
                                          </a:rPr>
                                        </m:ctrlPr>
                                      </m:fPr>
                                      <m:num>
                                        <m:r>
                                          <a:rPr lang="en-US" sz="2700" b="0" i="0" baseline="0" dirty="0" smtClean="0">
                                            <a:latin typeface="Cambria Math" panose="02040503050406030204" pitchFamily="18" charset="0"/>
                                          </a:rPr>
                                          <m:t>1</m:t>
                                        </m:r>
                                      </m:num>
                                      <m:den>
                                        <m:r>
                                          <a:rPr lang="en-US" sz="2700" b="0" i="0" baseline="0" dirty="0" smtClean="0">
                                            <a:latin typeface="Cambria Math" panose="02040503050406030204" pitchFamily="18" charset="0"/>
                                          </a:rPr>
                                          <m:t>2</m:t>
                                        </m:r>
                                      </m:den>
                                    </m:f>
                                    <m:r>
                                      <a:rPr lang="en-US" sz="2700" b="0" i="1" baseline="0" dirty="0" smtClean="0">
                                        <a:latin typeface="Cambria Math" panose="02040503050406030204" pitchFamily="18" charset="0"/>
                                      </a:rPr>
                                      <m:t>≤</m:t>
                                    </m:r>
                                    <m:r>
                                      <a:rPr lang="en-US" sz="2700" b="0" i="1" baseline="0" dirty="0" smtClean="0">
                                        <a:latin typeface="Cambria Math" panose="02040503050406030204" pitchFamily="18" charset="0"/>
                                      </a:rPr>
                                      <m:t>𝑋</m:t>
                                    </m:r>
                                    <m:r>
                                      <a:rPr lang="en-US" sz="2700" b="0" i="1" baseline="0" dirty="0" smtClean="0">
                                        <a:latin typeface="Cambria Math" panose="02040503050406030204" pitchFamily="18" charset="0"/>
                                      </a:rPr>
                                      <m:t>≤2</m:t>
                                    </m:r>
                                    <m:f>
                                      <m:fPr>
                                        <m:ctrlPr>
                                          <a:rPr lang="en-US" sz="2700" b="0" i="1" baseline="0" dirty="0" smtClean="0">
                                            <a:latin typeface="Cambria Math" panose="02040503050406030204" pitchFamily="18" charset="0"/>
                                          </a:rPr>
                                        </m:ctrlPr>
                                      </m:fPr>
                                      <m:num>
                                        <m:r>
                                          <a:rPr lang="en-US" sz="2700" b="0" i="1" baseline="0" dirty="0" smtClean="0">
                                            <a:latin typeface="Cambria Math" panose="02040503050406030204" pitchFamily="18" charset="0"/>
                                          </a:rPr>
                                          <m:t>1</m:t>
                                        </m:r>
                                      </m:num>
                                      <m:den>
                                        <m:r>
                                          <a:rPr lang="en-US" sz="2700" b="0" i="1" baseline="0" dirty="0" smtClean="0">
                                            <a:latin typeface="Cambria Math" panose="02040503050406030204" pitchFamily="18" charset="0"/>
                                          </a:rPr>
                                          <m:t>2</m:t>
                                        </m:r>
                                      </m:den>
                                    </m:f>
                                  </m:e>
                                </m:d>
                                <m:r>
                                  <a:rPr lang="en-US" sz="2700" b="0" i="1" baseline="0" dirty="0" smtClean="0">
                                    <a:latin typeface="Cambria Math" panose="02040503050406030204" pitchFamily="18" charset="0"/>
                                  </a:rPr>
                                  <m:t>=</m:t>
                                </m:r>
                                <m:r>
                                  <a:rPr lang="en-US" sz="2700" b="0" i="1" baseline="0" smtClean="0">
                                    <a:latin typeface="Cambria Math" panose="02040503050406030204" pitchFamily="18" charset="0"/>
                                  </a:rPr>
                                  <m:t>𝐹</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2</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𝐹</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1</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e>
                                </m:d>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sSup>
                                  <m:sSupPr>
                                    <m:ctrlPr>
                                      <a:rPr lang="en-US" sz="2700" b="0" i="1" baseline="0" smtClean="0">
                                        <a:latin typeface="Cambria Math" panose="02040503050406030204" pitchFamily="18" charset="0"/>
                                      </a:rPr>
                                    </m:ctrlPr>
                                  </m:sSup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2</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e>
                                    </m:d>
                                  </m:e>
                                  <m:sup>
                                    <m:r>
                                      <a:rPr lang="en-US" sz="2700" b="0" i="1" baseline="0" smtClean="0">
                                        <a:latin typeface="Cambria Math" panose="02040503050406030204" pitchFamily="18" charset="0"/>
                                      </a:rPr>
                                      <m:t>2</m:t>
                                    </m:r>
                                  </m:sup>
                                </m:sSup>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7</m:t>
                                    </m:r>
                                  </m:num>
                                  <m:den>
                                    <m:r>
                                      <a:rPr lang="en-US" sz="2700" b="0" i="1" baseline="0" smtClean="0">
                                        <a:latin typeface="Cambria Math" panose="02040503050406030204" pitchFamily="18" charset="0"/>
                                      </a:rPr>
                                      <m:t>2</m:t>
                                    </m:r>
                                  </m:den>
                                </m:f>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2</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1</m:t>
                                        </m:r>
                                      </m:num>
                                      <m:den>
                                        <m:r>
                                          <a:rPr lang="en-US" sz="2700" b="0" i="1" baseline="0" smtClean="0">
                                            <a:latin typeface="Cambria Math" panose="02040503050406030204" pitchFamily="18" charset="0"/>
                                          </a:rPr>
                                          <m:t>2</m:t>
                                        </m:r>
                                      </m:den>
                                    </m:f>
                                  </m:e>
                                </m:d>
                                <m:r>
                                  <a:rPr lang="en-US" sz="2700" b="0" i="1" baseline="0" smtClean="0">
                                    <a:latin typeface="Cambria Math" panose="02040503050406030204" pitchFamily="18" charset="0"/>
                                  </a:rPr>
                                  <m:t>−5−0=−</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25</m:t>
                                    </m:r>
                                  </m:num>
                                  <m:den>
                                    <m:r>
                                      <a:rPr lang="en-US" sz="2700" b="0" i="1" baseline="0" smtClean="0">
                                        <a:latin typeface="Cambria Math" panose="02040503050406030204" pitchFamily="18" charset="0"/>
                                      </a:rPr>
                                      <m:t>8</m:t>
                                    </m:r>
                                  </m:den>
                                </m:f>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35</m:t>
                                    </m:r>
                                  </m:num>
                                  <m:den>
                                    <m:r>
                                      <a:rPr lang="en-US" sz="2700" b="0" i="1" baseline="0" smtClean="0">
                                        <a:latin typeface="Cambria Math" panose="02040503050406030204" pitchFamily="18" charset="0"/>
                                      </a:rPr>
                                      <m:t>4</m:t>
                                    </m:r>
                                  </m:den>
                                </m:f>
                                <m:r>
                                  <a:rPr lang="en-US" sz="2700" b="0" i="1" baseline="0" smtClean="0">
                                    <a:latin typeface="Cambria Math" panose="02040503050406030204" pitchFamily="18" charset="0"/>
                                  </a:rPr>
                                  <m:t>−5=</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−25+70−40</m:t>
                                    </m:r>
                                  </m:num>
                                  <m:den>
                                    <m:r>
                                      <a:rPr lang="en-US" sz="2700" b="0" i="1" baseline="0" smtClean="0">
                                        <a:latin typeface="Cambria Math" panose="02040503050406030204" pitchFamily="18" charset="0"/>
                                      </a:rPr>
                                      <m:t>8</m:t>
                                    </m:r>
                                  </m:den>
                                </m:f>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5</m:t>
                                    </m:r>
                                  </m:num>
                                  <m:den>
                                    <m:r>
                                      <a:rPr lang="en-US" sz="2700" b="0" i="1" baseline="0" smtClean="0">
                                        <a:latin typeface="Cambria Math" panose="02040503050406030204" pitchFamily="18" charset="0"/>
                                      </a:rPr>
                                      <m:t>8</m:t>
                                    </m:r>
                                  </m:den>
                                </m:f>
                              </m:oMath>
                            </m:oMathPara>
                          </a14:m>
                          <a:endParaRPr lang="en-US" sz="2700" b="0" baseline="0" dirty="0"/>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2700" baseline="0" dirty="0"/>
                        </a:p>
                      </a:txBody>
                      <a:tcPr marL="121920" marR="121920" marT="60960" marB="60960"/>
                    </a:tc>
                    <a:extLst>
                      <a:ext uri="{0D108BD9-81ED-4DB2-BD59-A6C34878D82A}">
                        <a16:rowId xmlns:a16="http://schemas.microsoft.com/office/drawing/2014/main" val="3578448724"/>
                      </a:ext>
                    </a:extLst>
                  </a:tr>
                </a:tbl>
              </a:graphicData>
            </a:graphic>
          </p:graphicFrame>
        </mc:Choice>
        <mc:Fallback xmlns="">
          <p:graphicFrame>
            <p:nvGraphicFramePr>
              <p:cNvPr id="12" name="Content Placeholder 3"/>
              <p:cNvGraphicFramePr>
                <a:graphicFrameLocks/>
              </p:cNvGraphicFramePr>
              <p:nvPr/>
            </p:nvGraphicFramePr>
            <p:xfrm>
              <a:off x="480483" y="1295441"/>
              <a:ext cx="11101916" cy="4876377"/>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86890046"/>
                        </a:ext>
                      </a:extLst>
                    </a:gridCol>
                  </a:tblGrid>
                  <a:tr h="973413">
                    <a:tc>
                      <a:txBody>
                        <a:bodyPr/>
                        <a:lstStyle/>
                        <a:p>
                          <a:endParaRPr lang="en-US"/>
                        </a:p>
                      </a:txBody>
                      <a:tcPr marL="121920" marR="121920" marT="60960" marB="60960">
                        <a:blipFill>
                          <a:blip r:embed="rId2"/>
                          <a:stretch>
                            <a:fillRect l="-114" t="-211688" r="-343" b="-590909"/>
                          </a:stretch>
                        </a:blipFill>
                      </a:tcPr>
                    </a:tc>
                    <a:extLst>
                      <a:ext uri="{0D108BD9-81ED-4DB2-BD59-A6C34878D82A}">
                        <a16:rowId xmlns:a16="http://schemas.microsoft.com/office/drawing/2014/main" val="2873587655"/>
                      </a:ext>
                    </a:extLst>
                  </a:tr>
                  <a:tr h="3902964">
                    <a:tc>
                      <a:txBody>
                        <a:bodyPr/>
                        <a:lstStyle/>
                        <a:p>
                          <a:endParaRPr lang="en-US"/>
                        </a:p>
                      </a:txBody>
                      <a:tcPr marL="121920" marR="121920" marT="60960" marB="60960">
                        <a:blipFill>
                          <a:blip r:embed="rId2"/>
                          <a:stretch>
                            <a:fillRect l="-114" t="-78176" r="-343" b="-48208"/>
                          </a:stretch>
                        </a:blipFill>
                      </a:tcPr>
                    </a:tc>
                    <a:extLst>
                      <a:ext uri="{0D108BD9-81ED-4DB2-BD59-A6C34878D82A}">
                        <a16:rowId xmlns:a16="http://schemas.microsoft.com/office/drawing/2014/main" val="3578448724"/>
                      </a:ext>
                    </a:extLst>
                  </a:tr>
                </a:tbl>
              </a:graphicData>
            </a:graphic>
          </p:graphicFrame>
        </mc:Fallback>
      </mc:AlternateContent>
      <p:sp>
        <p:nvSpPr>
          <p:cNvPr id="4" name="Rectangle 3"/>
          <p:cNvSpPr/>
          <p:nvPr/>
        </p:nvSpPr>
        <p:spPr>
          <a:xfrm>
            <a:off x="575750" y="3636067"/>
            <a:ext cx="9571628" cy="39348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575750" y="4029550"/>
            <a:ext cx="2992485" cy="104046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766619" y="4964120"/>
            <a:ext cx="4869789" cy="1146368"/>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3568235" y="4029550"/>
            <a:ext cx="3000125" cy="104046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6568359" y="3957779"/>
            <a:ext cx="4704452" cy="1112240"/>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5636408" y="5016098"/>
            <a:ext cx="2687347" cy="1094391"/>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8323755" y="4792113"/>
            <a:ext cx="829821" cy="1146368"/>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3" name="Rounded Rectangle 12"/>
              <p:cNvSpPr/>
              <p:nvPr/>
            </p:nvSpPr>
            <p:spPr>
              <a:xfrm>
                <a:off x="7794172" y="2405738"/>
                <a:ext cx="3657600" cy="13280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𝐹</m:t>
                      </m:r>
                      <m:d>
                        <m:dPr>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dPr>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e>
                      </m:d>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d>
                        <m:dPr>
                          <m:begChr m:val="{"/>
                          <m:endChr m:val=""/>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dPr>
                        <m:e>
                          <m:eqArr>
                            <m:eqArrPr>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eqArrPr>
                            <m:e>
                              <m:m>
                                <m:mPr>
                                  <m:mcs>
                                    <m:mc>
                                      <m:mcPr>
                                        <m:count m:val="2"/>
                                        <m:mcJc m:val="center"/>
                                      </m:mcPr>
                                    </m:mc>
                                  </m:mcs>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mPr>
                                <m:mr>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0</m:t>
                                    </m:r>
                                  </m:e>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𝑖𝑓</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 </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&lt;2,         </m:t>
                                    </m:r>
                                  </m:e>
                                </m:mr>
                              </m:m>
                            </m:e>
                            <m:e>
                              <m:m>
                                <m:mPr>
                                  <m:mcs>
                                    <m:mc>
                                      <m:mcPr>
                                        <m:count m:val="2"/>
                                        <m:mcJc m:val="center"/>
                                      </m:mcPr>
                                    </m:mc>
                                  </m:mcs>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mPr>
                                <m:mr>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f>
                                      <m:fPr>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fPr>
                                      <m:num>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1</m:t>
                                        </m:r>
                                      </m:num>
                                      <m:den>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den>
                                    </m:f>
                                    <m:sSup>
                                      <m:sSupPr>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sSupPr>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e>
                                      <m:sup>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sup>
                                    </m:sSup>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m:t>
                                    </m:r>
                                    <m:f>
                                      <m:fPr>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fPr>
                                      <m:num>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7</m:t>
                                        </m:r>
                                      </m:num>
                                      <m:den>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2</m:t>
                                        </m:r>
                                      </m:den>
                                    </m:f>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−5</m:t>
                                    </m:r>
                                  </m:e>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𝑖𝑓</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 2≤</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≤3,</m:t>
                                    </m:r>
                                  </m:e>
                                </m:mr>
                              </m:m>
                            </m:e>
                            <m:e>
                              <m:m>
                                <m:mPr>
                                  <m:mcs>
                                    <m:mc>
                                      <m:mcPr>
                                        <m:count m:val="2"/>
                                        <m:mcJc m:val="center"/>
                                      </m:mcPr>
                                    </m:mc>
                                  </m:mcs>
                                  <m:ctrl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ctrlPr>
                                </m:mPr>
                                <m:mr>
                                  <m:e>
                                    <m:r>
                                      <m:rPr>
                                        <m:brk m:alnAt="7"/>
                                      </m:rP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1</m:t>
                                    </m:r>
                                  </m:e>
                                  <m:e>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𝑖𝑓</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 </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𝑥</m:t>
                                    </m:r>
                                    <m:r>
                                      <a:rPr lang="en-US" sz="1467" i="1">
                                        <a:ln w="0"/>
                                        <a:solidFill>
                                          <a:schemeClr val="bg1"/>
                                        </a:solidFill>
                                        <a:effectLst>
                                          <a:outerShdw blurRad="38100" dist="25400" dir="5400000" algn="ctr" rotWithShape="0">
                                            <a:srgbClr val="6E747A">
                                              <a:alpha val="43000"/>
                                            </a:srgbClr>
                                          </a:outerShdw>
                                        </a:effectLst>
                                        <a:latin typeface="Cambria Math" panose="02040503050406030204" pitchFamily="18" charset="0"/>
                                      </a:rPr>
                                      <m:t>&gt;3        </m:t>
                                    </m:r>
                                  </m:e>
                                </m:mr>
                              </m:m>
                            </m:e>
                          </m:eqArr>
                        </m:e>
                      </m:d>
                    </m:oMath>
                  </m:oMathPara>
                </a14:m>
                <a:endParaRPr lang="en-US" sz="2667" b="1" dirty="0">
                  <a:solidFill>
                    <a:schemeClr val="bg1"/>
                  </a:solidFill>
                </a:endParaRPr>
              </a:p>
              <a:p>
                <a:pPr algn="ctr"/>
                <a:r>
                  <a:rPr lang="en-US" sz="2400" dirty="0">
                    <a:solidFill>
                      <a:schemeClr val="bg1"/>
                    </a:solidFill>
                  </a:rPr>
                  <a:t> </a:t>
                </a:r>
              </a:p>
            </p:txBody>
          </p:sp>
        </mc:Choice>
        <mc:Fallback xmlns="">
          <p:sp>
            <p:nvSpPr>
              <p:cNvPr id="13" name="Rounded Rectangle 12"/>
              <p:cNvSpPr>
                <a:spLocks noRot="1" noChangeAspect="1" noMove="1" noResize="1" noEditPoints="1" noAdjustHandles="1" noChangeArrowheads="1" noChangeShapeType="1" noTextEdit="1"/>
              </p:cNvSpPr>
              <p:nvPr/>
            </p:nvSpPr>
            <p:spPr>
              <a:xfrm>
                <a:off x="7794172" y="2405738"/>
                <a:ext cx="3657600" cy="1328057"/>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151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A80C7-EA8E-9041-3A8B-7237FC060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37A6D-8A88-006B-DEE7-38705721CF47}"/>
              </a:ext>
            </a:extLst>
          </p:cNvPr>
          <p:cNvSpPr>
            <a:spLocks noGrp="1"/>
          </p:cNvSpPr>
          <p:nvPr>
            <p:ph type="title"/>
          </p:nvPr>
        </p:nvSpPr>
        <p:spPr/>
        <p:txBody>
          <a:bodyPr/>
          <a:lstStyle/>
          <a:p>
            <a:r>
              <a:rPr lang="en-US" dirty="0"/>
              <a:t>Summaries of Random Variables</a:t>
            </a:r>
          </a:p>
        </p:txBody>
      </p:sp>
      <p:sp>
        <p:nvSpPr>
          <p:cNvPr id="3" name="Content Placeholder 2">
            <a:extLst>
              <a:ext uri="{FF2B5EF4-FFF2-40B4-BE49-F238E27FC236}">
                <a16:creationId xmlns:a16="http://schemas.microsoft.com/office/drawing/2014/main" id="{E70A41C8-5ADE-BA4D-2223-1B8FD3C890CE}"/>
              </a:ext>
            </a:extLst>
          </p:cNvPr>
          <p:cNvSpPr>
            <a:spLocks noGrp="1"/>
          </p:cNvSpPr>
          <p:nvPr>
            <p:ph idx="1"/>
          </p:nvPr>
        </p:nvSpPr>
        <p:spPr/>
        <p:txBody>
          <a:bodyPr/>
          <a:lstStyle/>
          <a:p>
            <a:r>
              <a:rPr lang="en-US" sz="3600" dirty="0"/>
              <a:t>When we take the mean of homicide events, then we are averaging over all the outcomes from random variables for each day.</a:t>
            </a:r>
          </a:p>
          <a:p>
            <a:r>
              <a:rPr lang="en-US" sz="3600" dirty="0"/>
              <a:t>We can also calculate other statistics here: median, standard deviation and so on.</a:t>
            </a:r>
          </a:p>
          <a:p>
            <a:r>
              <a:rPr lang="en-US" sz="3600" dirty="0"/>
              <a:t>And these statistics are in fact also random variables coming from their own probability distributions (</a:t>
            </a:r>
            <a:r>
              <a:rPr lang="en-US" sz="3600" dirty="0" err="1"/>
              <a:t>a.k.a</a:t>
            </a:r>
            <a:r>
              <a:rPr lang="en-US" sz="3600" dirty="0"/>
              <a:t> the “sampling distribution”).</a:t>
            </a:r>
          </a:p>
        </p:txBody>
      </p:sp>
    </p:spTree>
    <p:extLst>
      <p:ext uri="{BB962C8B-B14F-4D97-AF65-F5344CB8AC3E}">
        <p14:creationId xmlns:p14="http://schemas.microsoft.com/office/powerpoint/2010/main" val="203096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ED708-96C8-724F-3622-91B955E1E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2F177-539E-F2EA-885A-9B3F0C1D1D8A}"/>
              </a:ext>
            </a:extLst>
          </p:cNvPr>
          <p:cNvSpPr>
            <a:spLocks noGrp="1"/>
          </p:cNvSpPr>
          <p:nvPr>
            <p:ph type="title"/>
          </p:nvPr>
        </p:nvSpPr>
        <p:spPr/>
        <p:txBody>
          <a:bodyPr/>
          <a:lstStyle/>
          <a:p>
            <a:r>
              <a:rPr lang="en-US" dirty="0"/>
              <a:t>The mean</a:t>
            </a:r>
          </a:p>
        </p:txBody>
      </p:sp>
      <p:sp>
        <p:nvSpPr>
          <p:cNvPr id="3" name="Content Placeholder 2">
            <a:extLst>
              <a:ext uri="{FF2B5EF4-FFF2-40B4-BE49-F238E27FC236}">
                <a16:creationId xmlns:a16="http://schemas.microsoft.com/office/drawing/2014/main" id="{CE150D04-EC71-33C9-4BEA-ACF0352B9997}"/>
              </a:ext>
            </a:extLst>
          </p:cNvPr>
          <p:cNvSpPr>
            <a:spLocks noGrp="1"/>
          </p:cNvSpPr>
          <p:nvPr>
            <p:ph idx="1"/>
          </p:nvPr>
        </p:nvSpPr>
        <p:spPr/>
        <p:txBody>
          <a:bodyPr/>
          <a:lstStyle/>
          <a:p>
            <a:r>
              <a:rPr lang="en-US" sz="3600" dirty="0"/>
              <a:t>Mean is also called the expectation – though the ‘expectation’ has a clearer mathematical definition in probability.</a:t>
            </a:r>
          </a:p>
          <a:p>
            <a:r>
              <a:rPr lang="en-US" sz="3600" dirty="0"/>
              <a:t>Why is it called expectation? It is the most expected amount for a random variable, at least for symmetric random variables.</a:t>
            </a:r>
          </a:p>
          <a:p>
            <a:r>
              <a:rPr lang="en-US" sz="3600" dirty="0"/>
              <a:t>How is the mean distributed for the proportion of left handed individuals in the world?</a:t>
            </a:r>
          </a:p>
        </p:txBody>
      </p:sp>
    </p:spTree>
    <p:extLst>
      <p:ext uri="{BB962C8B-B14F-4D97-AF65-F5344CB8AC3E}">
        <p14:creationId xmlns:p14="http://schemas.microsoft.com/office/powerpoint/2010/main" val="815398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Mathematical Expectation</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485" y="1295400"/>
              <a:ext cx="11101916" cy="3675634"/>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Expectation (Mean)</a:t>
                          </a:r>
                          <a:r>
                            <a:rPr lang="en-US" sz="3700" baseline="0" dirty="0"/>
                            <a:t> of a Random Variable</a:t>
                          </a:r>
                          <a:endParaRPr lang="en-US" sz="3700" dirty="0"/>
                        </a:p>
                      </a:txBody>
                      <a:tcPr marL="121920" marR="121920" marT="60960" marB="60960">
                        <a:solidFill>
                          <a:srgbClr val="E84E10"/>
                        </a:solidFill>
                      </a:tcPr>
                    </a:tc>
                    <a:extLst>
                      <a:ext uri="{0D108BD9-81ED-4DB2-BD59-A6C34878D82A}">
                        <a16:rowId xmlns:a16="http://schemas.microsoft.com/office/drawing/2014/main" val="4282699494"/>
                      </a:ext>
                    </a:extLst>
                  </a:tr>
                  <a:tr h="2949533">
                    <a:tc>
                      <a:txBody>
                        <a:bodyPr/>
                        <a:lstStyle/>
                        <a:p>
                          <a:r>
                            <a:rPr lang="en-US" sz="2700" dirty="0"/>
                            <a:t>The mean of a Random</a:t>
                          </a:r>
                          <a:r>
                            <a:rPr lang="en-US" sz="2700" baseline="0" dirty="0"/>
                            <a:t> Variable </a:t>
                          </a:r>
                          <a14:m>
                            <m:oMath xmlns:m="http://schemas.openxmlformats.org/officeDocument/2006/math">
                              <m:r>
                                <a:rPr lang="en-US" sz="2700" i="1" baseline="0" dirty="0" smtClean="0">
                                  <a:latin typeface="Cambria Math" panose="02040503050406030204" pitchFamily="18" charset="0"/>
                                </a:rPr>
                                <m:t>𝑋</m:t>
                              </m:r>
                            </m:oMath>
                          </a14:m>
                          <a:r>
                            <a:rPr lang="en-US" sz="2700" baseline="0" dirty="0"/>
                            <a:t> is defined as</a:t>
                          </a:r>
                        </a:p>
                        <a:p>
                          <a:pPr/>
                          <a14:m>
                            <m:oMathPara xmlns:m="http://schemas.openxmlformats.org/officeDocument/2006/math">
                              <m:oMathParaPr>
                                <m:jc m:val="centerGroup"/>
                              </m:oMathParaPr>
                              <m:oMath xmlns:m="http://schemas.openxmlformats.org/officeDocument/2006/math">
                                <m:r>
                                  <a:rPr lang="en-US" sz="2700" b="0" i="1" dirty="0" smtClean="0">
                                    <a:latin typeface="Cambria Math" panose="02040503050406030204" pitchFamily="18" charset="0"/>
                                    <a:ea typeface="Cambria Math" panose="02040503050406030204" pitchFamily="18" charset="0"/>
                                  </a:rPr>
                                  <m:t>𝐸</m:t>
                                </m:r>
                                <m:d>
                                  <m:dPr>
                                    <m:begChr m:val="["/>
                                    <m:endChr m:val="]"/>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r>
                                  <a:rPr lang="en-US" sz="2700" b="0" i="1" dirty="0" smtClean="0">
                                    <a:latin typeface="Cambria Math" panose="02040503050406030204" pitchFamily="18" charset="0"/>
                                    <a:ea typeface="Cambria Math" panose="02040503050406030204" pitchFamily="18" charset="0"/>
                                  </a:rPr>
                                  <m:t>=</m:t>
                                </m:r>
                                <m:sSub>
                                  <m:sSubPr>
                                    <m:ctrlPr>
                                      <a:rPr lang="en-US" sz="2700" b="0" i="1" dirty="0" smtClean="0">
                                        <a:latin typeface="Cambria Math" panose="02040503050406030204" pitchFamily="18" charset="0"/>
                                        <a:ea typeface="Cambria Math" panose="02040503050406030204" pitchFamily="18" charset="0"/>
                                      </a:rPr>
                                    </m:ctrlPr>
                                  </m:sSubPr>
                                  <m:e>
                                    <m:r>
                                      <a:rPr lang="en-US" sz="2700" b="0" i="1" dirty="0" smtClean="0">
                                        <a:latin typeface="Cambria Math" panose="02040503050406030204" pitchFamily="18" charset="0"/>
                                        <a:ea typeface="Cambria Math" panose="02040503050406030204" pitchFamily="18" charset="0"/>
                                      </a:rPr>
                                      <m:t>𝜇</m:t>
                                    </m:r>
                                  </m:e>
                                  <m:sub>
                                    <m:r>
                                      <a:rPr lang="en-US" sz="2700" b="0" i="1" dirty="0" smtClean="0">
                                        <a:latin typeface="Cambria Math" panose="02040503050406030204" pitchFamily="18" charset="0"/>
                                        <a:ea typeface="Cambria Math" panose="02040503050406030204" pitchFamily="18" charset="0"/>
                                      </a:rPr>
                                      <m:t>𝑋</m:t>
                                    </m:r>
                                  </m:sub>
                                </m:sSub>
                                <m:r>
                                  <a:rPr lang="en-US" sz="2700" b="0" i="1" dirty="0" smtClean="0">
                                    <a:latin typeface="Cambria Math" panose="02040503050406030204" pitchFamily="18" charset="0"/>
                                    <a:ea typeface="Cambria Math" panose="02040503050406030204" pitchFamily="18" charset="0"/>
                                  </a:rPr>
                                  <m:t>=</m:t>
                                </m:r>
                                <m:d>
                                  <m:dPr>
                                    <m:begChr m:val="{"/>
                                    <m:endChr m:val=""/>
                                    <m:ctrlPr>
                                      <a:rPr lang="en-US" sz="2700" b="0" i="1" dirty="0" smtClean="0">
                                        <a:latin typeface="Cambria Math" panose="02040503050406030204" pitchFamily="18" charset="0"/>
                                        <a:ea typeface="Cambria Math" panose="02040503050406030204" pitchFamily="18" charset="0"/>
                                      </a:rPr>
                                    </m:ctrlPr>
                                  </m:dPr>
                                  <m:e>
                                    <m:eqArr>
                                      <m:eqArrPr>
                                        <m:ctrlPr>
                                          <a:rPr lang="en-US" sz="2700" b="0" i="1" dirty="0" smtClean="0">
                                            <a:latin typeface="Cambria Math" panose="02040503050406030204" pitchFamily="18" charset="0"/>
                                            <a:ea typeface="Cambria Math" panose="02040503050406030204" pitchFamily="18" charset="0"/>
                                          </a:rPr>
                                        </m:ctrlPr>
                                      </m:eqArrPr>
                                      <m:e>
                                        <m:m>
                                          <m:mPr>
                                            <m:mcs>
                                              <m:mc>
                                                <m:mcPr>
                                                  <m:count m:val="2"/>
                                                  <m:mcJc m:val="center"/>
                                                </m:mcPr>
                                              </m:mc>
                                            </m:mcs>
                                            <m:ctrlPr>
                                              <a:rPr lang="en-US" sz="2700" b="0" i="1" dirty="0" smtClean="0">
                                                <a:latin typeface="Cambria Math" panose="02040503050406030204" pitchFamily="18" charset="0"/>
                                                <a:ea typeface="Cambria Math" panose="02040503050406030204" pitchFamily="18" charset="0"/>
                                              </a:rPr>
                                            </m:ctrlPr>
                                          </m:mPr>
                                          <m:mr>
                                            <m:e>
                                              <m:nary>
                                                <m:naryPr>
                                                  <m:chr m:val="∑"/>
                                                  <m:supHide m:val="on"/>
                                                  <m:ctrlPr>
                                                    <a:rPr lang="en-US" sz="2700" b="0" i="1" dirty="0" smtClean="0">
                                                      <a:latin typeface="Cambria Math" panose="02040503050406030204" pitchFamily="18" charset="0"/>
                                                      <a:ea typeface="Cambria Math" panose="02040503050406030204" pitchFamily="18" charset="0"/>
                                                    </a:rPr>
                                                  </m:ctrlPr>
                                                </m:naryPr>
                                                <m:sub>
                                                  <m:r>
                                                    <m:rPr>
                                                      <m:brk m:alnAt="7"/>
                                                    </m:rPr>
                                                    <a:rPr lang="en-US" sz="2700" b="0" i="1" dirty="0" smtClean="0">
                                                      <a:latin typeface="Cambria Math" panose="02040503050406030204" pitchFamily="18" charset="0"/>
                                                      <a:ea typeface="Cambria Math" panose="02040503050406030204" pitchFamily="18" charset="0"/>
                                                    </a:rPr>
                                                    <m:t>𝑥</m:t>
                                                  </m:r>
                                                  <m:r>
                                                    <m:rPr>
                                                      <m:brk m:alnAt="7"/>
                                                    </m:rPr>
                                                    <a:rPr lang="en-US" sz="2700" b="0" i="0" dirty="0" smtClean="0">
                                                      <a:latin typeface="Cambria Math" panose="02040503050406030204" pitchFamily="18" charset="0"/>
                                                      <a:ea typeface="Cambria Math" panose="02040503050406030204" pitchFamily="18" charset="0"/>
                                                    </a:rPr>
                                                    <m:t>∈</m:t>
                                                  </m:r>
                                                  <m:sSub>
                                                    <m:sSubPr>
                                                      <m:ctrlPr>
                                                        <a:rPr lang="en-US" sz="2700" b="0" i="1" dirty="0" smtClean="0">
                                                          <a:latin typeface="Cambria Math" panose="02040503050406030204" pitchFamily="18" charset="0"/>
                                                          <a:ea typeface="Cambria Math" panose="02040503050406030204" pitchFamily="18" charset="0"/>
                                                        </a:rPr>
                                                      </m:ctrlPr>
                                                    </m:sSubPr>
                                                    <m:e>
                                                      <m:r>
                                                        <m:rPr>
                                                          <m:sty m:val="p"/>
                                                          <m:brk m:alnAt="7"/>
                                                        </m:rPr>
                                                        <a:rPr lang="en-US" sz="2700" b="0" i="0" dirty="0" smtClean="0">
                                                          <a:latin typeface="Cambria Math" panose="02040503050406030204" pitchFamily="18" charset="0"/>
                                                          <a:ea typeface="Cambria Math" panose="02040503050406030204" pitchFamily="18" charset="0"/>
                                                        </a:rPr>
                                                        <m:t>S</m:t>
                                                      </m:r>
                                                    </m:e>
                                                    <m:sub>
                                                      <m:r>
                                                        <m:rPr>
                                                          <m:brk m:alnAt="7"/>
                                                        </m:rPr>
                                                        <a:rPr lang="en-US" sz="2700" b="0" i="1" dirty="0" smtClean="0">
                                                          <a:latin typeface="Cambria Math" panose="02040503050406030204" pitchFamily="18" charset="0"/>
                                                          <a:ea typeface="Cambria Math" panose="02040503050406030204" pitchFamily="18" charset="0"/>
                                                        </a:rPr>
                                                        <m:t>𝑋</m:t>
                                                      </m:r>
                                                    </m:sub>
                                                  </m:sSub>
                                                </m:sub>
                                                <m:sup/>
                                                <m:e>
                                                  <m:r>
                                                    <a:rPr lang="en-US" sz="2700" b="0" i="1" dirty="0" smtClean="0">
                                                      <a:latin typeface="Cambria Math" panose="02040503050406030204" pitchFamily="18" charset="0"/>
                                                      <a:ea typeface="Cambria Math" panose="02040503050406030204" pitchFamily="18" charset="0"/>
                                                    </a:rPr>
                                                    <m:t>𝑥</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𝑓</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𝑥</m:t>
                                                  </m:r>
                                                  <m:r>
                                                    <a:rPr lang="en-US" sz="2700" b="0" i="1" dirty="0" smtClean="0">
                                                      <a:latin typeface="Cambria Math" panose="02040503050406030204" pitchFamily="18" charset="0"/>
                                                      <a:ea typeface="Cambria Math" panose="02040503050406030204" pitchFamily="18" charset="0"/>
                                                    </a:rPr>
                                                    <m:t>)</m:t>
                                                  </m:r>
                                                </m:e>
                                              </m:nary>
                                              <m:r>
                                                <a:rPr lang="en-US" sz="2700" b="0" i="1" dirty="0" smtClean="0">
                                                  <a:latin typeface="Cambria Math" panose="02040503050406030204" pitchFamily="18" charset="0"/>
                                                  <a:ea typeface="Cambria Math" panose="02040503050406030204" pitchFamily="18" charset="0"/>
                                                </a:rPr>
                                                <m:t>=</m:t>
                                              </m:r>
                                              <m:nary>
                                                <m:naryPr>
                                                  <m:chr m:val="∑"/>
                                                  <m:supHide m:val="on"/>
                                                  <m:ctrlPr>
                                                    <a:rPr lang="en-US" sz="2700" b="0" i="1" dirty="0" smtClean="0">
                                                      <a:latin typeface="Cambria Math" panose="02040503050406030204" pitchFamily="18" charset="0"/>
                                                      <a:ea typeface="Cambria Math" panose="02040503050406030204" pitchFamily="18" charset="0"/>
                                                    </a:rPr>
                                                  </m:ctrlPr>
                                                </m:naryPr>
                                                <m:sub>
                                                  <m:r>
                                                    <m:rPr>
                                                      <m:brk m:alnAt="7"/>
                                                    </m:rPr>
                                                    <a:rPr lang="en-US" sz="2700" b="0" i="1" dirty="0" smtClean="0">
                                                      <a:latin typeface="Cambria Math" panose="02040503050406030204" pitchFamily="18" charset="0"/>
                                                      <a:ea typeface="Cambria Math" panose="02040503050406030204" pitchFamily="18" charset="0"/>
                                                    </a:rPr>
                                                    <m:t>𝑥</m:t>
                                                  </m:r>
                                                  <m:r>
                                                    <m:rPr>
                                                      <m:brk m:alnAt="7"/>
                                                    </m:rPr>
                                                    <a:rPr lang="en-US" sz="2700" b="0" i="0" dirty="0" smtClean="0">
                                                      <a:latin typeface="Cambria Math" panose="02040503050406030204" pitchFamily="18" charset="0"/>
                                                      <a:ea typeface="Cambria Math" panose="02040503050406030204" pitchFamily="18" charset="0"/>
                                                    </a:rPr>
                                                    <m:t>∈</m:t>
                                                  </m:r>
                                                  <m:sSub>
                                                    <m:sSubPr>
                                                      <m:ctrlPr>
                                                        <a:rPr lang="en-US" sz="2700" b="0" i="1" dirty="0" smtClean="0">
                                                          <a:latin typeface="Cambria Math" panose="02040503050406030204" pitchFamily="18" charset="0"/>
                                                          <a:ea typeface="Cambria Math" panose="02040503050406030204" pitchFamily="18" charset="0"/>
                                                        </a:rPr>
                                                      </m:ctrlPr>
                                                    </m:sSubPr>
                                                    <m:e>
                                                      <m:r>
                                                        <m:rPr>
                                                          <m:brk m:alnAt="7"/>
                                                        </m:rPr>
                                                        <a:rPr lang="en-US" sz="2700" b="0" i="1" dirty="0" smtClean="0">
                                                          <a:latin typeface="Cambria Math" panose="02040503050406030204" pitchFamily="18" charset="0"/>
                                                          <a:ea typeface="Cambria Math" panose="02040503050406030204" pitchFamily="18" charset="0"/>
                                                        </a:rPr>
                                                        <m:t>𝑆</m:t>
                                                      </m:r>
                                                    </m:e>
                                                    <m:sub>
                                                      <m:r>
                                                        <m:rPr>
                                                          <m:brk m:alnAt="7"/>
                                                        </m:rPr>
                                                        <a:rPr lang="en-US" sz="2700" b="0" i="1" dirty="0" smtClean="0">
                                                          <a:latin typeface="Cambria Math" panose="02040503050406030204" pitchFamily="18" charset="0"/>
                                                          <a:ea typeface="Cambria Math" panose="02040503050406030204" pitchFamily="18" charset="0"/>
                                                        </a:rPr>
                                                        <m:t>𝑋</m:t>
                                                      </m:r>
                                                    </m:sub>
                                                  </m:sSub>
                                                </m:sub>
                                                <m:sup/>
                                                <m:e>
                                                  <m:r>
                                                    <a:rPr lang="en-US" sz="2700" b="0" i="1" dirty="0" smtClean="0">
                                                      <a:latin typeface="Cambria Math" panose="02040503050406030204" pitchFamily="18" charset="0"/>
                                                      <a:ea typeface="Cambria Math" panose="02040503050406030204" pitchFamily="18" charset="0"/>
                                                    </a:rPr>
                                                    <m:t>𝑥</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𝑃</m:t>
                                                  </m:r>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𝑥</m:t>
                                                      </m:r>
                                                    </m:e>
                                                  </m:d>
                                                </m:e>
                                              </m:nary>
                                            </m:e>
                                            <m:e>
                                              <m:r>
                                                <a:rPr lang="en-US" sz="2700" b="0" i="1" dirty="0" smtClean="0">
                                                  <a:latin typeface="Cambria Math" panose="02040503050406030204" pitchFamily="18" charset="0"/>
                                                  <a:ea typeface="Cambria Math" panose="02040503050406030204" pitchFamily="18" charset="0"/>
                                                </a:rPr>
                                                <m:t>𝑋</m:t>
                                              </m:r>
                                              <m:r>
                                                <a:rPr lang="en-US" sz="2700" b="0" i="1"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is</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a</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discrete</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RV</m:t>
                                              </m:r>
                                            </m:e>
                                          </m:mr>
                                        </m:m>
                                      </m:e>
                                      <m:e>
                                        <m:m>
                                          <m:mPr>
                                            <m:mcs>
                                              <m:mc>
                                                <m:mcPr>
                                                  <m:count m:val="2"/>
                                                  <m:mcJc m:val="center"/>
                                                </m:mcPr>
                                              </m:mc>
                                            </m:mcs>
                                            <m:ctrlPr>
                                              <a:rPr lang="en-US" sz="2700" b="0" i="1" dirty="0" smtClean="0">
                                                <a:latin typeface="Cambria Math" panose="02040503050406030204" pitchFamily="18" charset="0"/>
                                                <a:ea typeface="Cambria Math" panose="02040503050406030204" pitchFamily="18" charset="0"/>
                                              </a:rPr>
                                            </m:ctrlPr>
                                          </m:mPr>
                                          <m:mr>
                                            <m:e>
                                              <m:nary>
                                                <m:naryPr>
                                                  <m:limLoc m:val="undOvr"/>
                                                  <m:ctrlPr>
                                                    <a:rPr lang="en-US" sz="2700" b="0" i="1" dirty="0" smtClean="0">
                                                      <a:latin typeface="Cambria Math" panose="02040503050406030204" pitchFamily="18" charset="0"/>
                                                      <a:ea typeface="Cambria Math" panose="02040503050406030204" pitchFamily="18" charset="0"/>
                                                    </a:rPr>
                                                  </m:ctrlPr>
                                                </m:naryPr>
                                                <m:sub>
                                                  <m:r>
                                                    <m:rPr>
                                                      <m:brk m:alnAt="24"/>
                                                    </m:rP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m:t>
                                                  </m:r>
                                                </m:sub>
                                                <m:sup>
                                                  <m:r>
                                                    <a:rPr lang="en-US" sz="2700" b="0" i="1" dirty="0" smtClean="0">
                                                      <a:latin typeface="Cambria Math" panose="02040503050406030204" pitchFamily="18" charset="0"/>
                                                      <a:ea typeface="Cambria Math" panose="02040503050406030204" pitchFamily="18" charset="0"/>
                                                    </a:rPr>
                                                    <m:t>∞</m:t>
                                                  </m:r>
                                                </m:sup>
                                                <m:e>
                                                  <m:r>
                                                    <a:rPr lang="en-US" sz="2700" b="0" i="1" dirty="0" smtClean="0">
                                                      <a:latin typeface="Cambria Math" panose="02040503050406030204" pitchFamily="18" charset="0"/>
                                                      <a:ea typeface="Cambria Math" panose="02040503050406030204" pitchFamily="18" charset="0"/>
                                                    </a:rPr>
                                                    <m:t>𝑥</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𝑓</m:t>
                                                  </m:r>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𝑥</m:t>
                                                      </m:r>
                                                    </m:e>
                                                  </m:d>
                                                  <m:r>
                                                    <a:rPr lang="en-US" sz="2700" b="0" i="1" dirty="0" smtClean="0">
                                                      <a:latin typeface="Cambria Math" panose="02040503050406030204" pitchFamily="18" charset="0"/>
                                                      <a:ea typeface="Cambria Math" panose="02040503050406030204" pitchFamily="18" charset="0"/>
                                                    </a:rPr>
                                                    <m:t> </m:t>
                                                  </m:r>
                                                  <m:r>
                                                    <a:rPr lang="en-US" sz="2700" b="0" i="1" dirty="0" smtClean="0">
                                                      <a:latin typeface="Cambria Math" panose="02040503050406030204" pitchFamily="18" charset="0"/>
                                                      <a:ea typeface="Cambria Math" panose="02040503050406030204" pitchFamily="18" charset="0"/>
                                                    </a:rPr>
                                                    <m:t>𝑑𝑥</m:t>
                                                  </m:r>
                                                </m:e>
                                              </m:nary>
                                            </m:e>
                                            <m:e>
                                              <m:r>
                                                <a:rPr lang="en-US" sz="2700" b="0" i="1" dirty="0" smtClean="0">
                                                  <a:latin typeface="Cambria Math" panose="02040503050406030204" pitchFamily="18" charset="0"/>
                                                  <a:ea typeface="Cambria Math" panose="02040503050406030204" pitchFamily="18" charset="0"/>
                                                </a:rPr>
                                                <m:t>                             </m:t>
                                              </m:r>
                                              <m:r>
                                                <a:rPr lang="en-US" sz="2700" b="0" i="1" dirty="0" smtClean="0">
                                                  <a:latin typeface="Cambria Math" panose="02040503050406030204" pitchFamily="18" charset="0"/>
                                                  <a:ea typeface="Cambria Math" panose="02040503050406030204" pitchFamily="18" charset="0"/>
                                                </a:rPr>
                                                <m:t>𝑋</m:t>
                                              </m:r>
                                              <m:r>
                                                <a:rPr lang="en-US" sz="2700" b="0" i="1"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is</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a</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continuous</m:t>
                                              </m:r>
                                              <m:r>
                                                <a:rPr lang="en-US" sz="2700" b="0" i="0" dirty="0" smtClean="0">
                                                  <a:latin typeface="Cambria Math" panose="02040503050406030204" pitchFamily="18" charset="0"/>
                                                  <a:ea typeface="Cambria Math" panose="02040503050406030204" pitchFamily="18" charset="0"/>
                                                </a:rPr>
                                                <m:t> </m:t>
                                              </m:r>
                                              <m:r>
                                                <m:rPr>
                                                  <m:sty m:val="p"/>
                                                </m:rPr>
                                                <a:rPr lang="en-US" sz="2700" b="0" i="0" dirty="0" smtClean="0">
                                                  <a:latin typeface="Cambria Math" panose="02040503050406030204" pitchFamily="18" charset="0"/>
                                                  <a:ea typeface="Cambria Math" panose="02040503050406030204" pitchFamily="18" charset="0"/>
                                                </a:rPr>
                                                <m:t>RV</m:t>
                                              </m:r>
                                            </m:e>
                                          </m:mr>
                                        </m:m>
                                      </m:e>
                                    </m:eqArr>
                                  </m:e>
                                </m:d>
                              </m:oMath>
                            </m:oMathPara>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485" y="1295400"/>
              <a:ext cx="11101916" cy="3675634"/>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Expectation (Mean)</a:t>
                          </a:r>
                          <a:r>
                            <a:rPr lang="en-US" sz="3700" baseline="0" dirty="0"/>
                            <a:t> of a Random Variable</a:t>
                          </a:r>
                          <a:endParaRPr lang="en-US" sz="3700" dirty="0"/>
                        </a:p>
                      </a:txBody>
                      <a:tcPr marL="121920" marR="121920" marT="60960" marB="60960">
                        <a:solidFill>
                          <a:srgbClr val="E84E10"/>
                        </a:solidFill>
                      </a:tcPr>
                    </a:tc>
                    <a:extLst>
                      <a:ext uri="{0D108BD9-81ED-4DB2-BD59-A6C34878D82A}">
                        <a16:rowId xmlns:a16="http://schemas.microsoft.com/office/drawing/2014/main" val="4282699494"/>
                      </a:ext>
                    </a:extLst>
                  </a:tr>
                  <a:tr h="2984754">
                    <a:tc>
                      <a:txBody>
                        <a:bodyPr/>
                        <a:lstStyle/>
                        <a:p>
                          <a:endParaRPr lang="en-US"/>
                        </a:p>
                      </a:txBody>
                      <a:tcPr marL="121920" marR="121920" marT="60960" marB="60960">
                        <a:blipFill>
                          <a:blip r:embed="rId3"/>
                          <a:stretch>
                            <a:fillRect l="-114" t="-32766" r="-228" b="-74894"/>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Content Placeholder 3"/>
              <p:cNvGraphicFramePr>
                <a:graphicFrameLocks/>
              </p:cNvGraphicFramePr>
              <p:nvPr/>
            </p:nvGraphicFramePr>
            <p:xfrm>
              <a:off x="480483" y="4898966"/>
              <a:ext cx="11101916" cy="1817942"/>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(Discrete RV)</a:t>
                          </a:r>
                        </a:p>
                      </a:txBody>
                      <a:tcPr marL="121920" marR="121920" marT="60960" marB="60960"/>
                    </a:tc>
                    <a:extLst>
                      <a:ext uri="{0D108BD9-81ED-4DB2-BD59-A6C34878D82A}">
                        <a16:rowId xmlns:a16="http://schemas.microsoft.com/office/drawing/2014/main" val="1209543202"/>
                      </a:ext>
                    </a:extLst>
                  </a:tr>
                  <a:tr h="1126999">
                    <a:tc>
                      <a:txBody>
                        <a:bodyPr/>
                        <a:lstStyle/>
                        <a:p>
                          <a14:m>
                            <m:oMath xmlns:m="http://schemas.openxmlformats.org/officeDocument/2006/math">
                              <m:r>
                                <a:rPr lang="en-US" sz="3200" b="0" i="1" smtClean="0">
                                  <a:latin typeface="Cambria Math" panose="02040503050406030204" pitchFamily="18" charset="0"/>
                                </a:rPr>
                                <m:t>𝑋</m:t>
                              </m:r>
                              <m:r>
                                <a:rPr lang="en-US" sz="3200" b="0" i="0" smtClean="0">
                                  <a:latin typeface="Cambria Math" panose="02040503050406030204" pitchFamily="18" charset="0"/>
                                </a:rPr>
                                <m:t>:</m:t>
                              </m:r>
                            </m:oMath>
                          </a14:m>
                          <a:r>
                            <a:rPr lang="en-US" sz="3200" dirty="0"/>
                            <a:t> Outcome of a single die roll.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𝐸</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e>
                              </m:d>
                              <m:r>
                                <a:rPr lang="en-US" sz="2400" b="0" i="1" dirty="0" smtClean="0">
                                  <a:latin typeface="Cambria Math" panose="02040503050406030204" pitchFamily="18" charset="0"/>
                                  <a:ea typeface="Cambria Math" panose="02040503050406030204" pitchFamily="18" charset="0"/>
                                </a:rPr>
                                <m:t>=</m:t>
                              </m:r>
                              <m:nary>
                                <m:naryPr>
                                  <m:chr m:val="∑"/>
                                  <m:supHide m:val="on"/>
                                  <m:ctrlPr>
                                    <a:rPr lang="en-US" sz="2400" b="0" i="1" dirty="0" smtClean="0">
                                      <a:latin typeface="Cambria Math" panose="02040503050406030204" pitchFamily="18" charset="0"/>
                                      <a:ea typeface="Cambria Math" panose="02040503050406030204" pitchFamily="18" charset="0"/>
                                    </a:rPr>
                                  </m:ctrlPr>
                                </m:naryPr>
                                <m:sub>
                                  <m:r>
                                    <m:rPr>
                                      <m:brk m:alnAt="7"/>
                                    </m:rPr>
                                    <a:rPr lang="en-US" sz="2400" b="0" i="1" dirty="0" smtClean="0">
                                      <a:latin typeface="Cambria Math" panose="02040503050406030204" pitchFamily="18" charset="0"/>
                                      <a:ea typeface="Cambria Math" panose="02040503050406030204" pitchFamily="18" charset="0"/>
                                    </a:rPr>
                                    <m:t>𝑥</m:t>
                                  </m:r>
                                  <m:r>
                                    <m:rPr>
                                      <m:brk m:alnAt="7"/>
                                    </m:rPr>
                                    <a:rPr lang="en-US" sz="2400" b="0" i="0"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m:rPr>
                                          <m:brk m:alnAt="7"/>
                                        </m:rPr>
                                        <a:rPr lang="en-US" sz="2400" b="0" i="1" dirty="0" smtClean="0">
                                          <a:latin typeface="Cambria Math" panose="02040503050406030204" pitchFamily="18" charset="0"/>
                                          <a:ea typeface="Cambria Math" panose="02040503050406030204" pitchFamily="18" charset="0"/>
                                        </a:rPr>
                                        <m:t>𝑆</m:t>
                                      </m:r>
                                    </m:e>
                                    <m:sub>
                                      <m:r>
                                        <m:rPr>
                                          <m:brk m:alnAt="7"/>
                                        </m:rPr>
                                        <a:rPr lang="en-US" sz="2400" b="0" i="1" dirty="0" smtClean="0">
                                          <a:latin typeface="Cambria Math" panose="02040503050406030204" pitchFamily="18" charset="0"/>
                                          <a:ea typeface="Cambria Math" panose="02040503050406030204" pitchFamily="18" charset="0"/>
                                        </a:rPr>
                                        <m:t>𝑋</m:t>
                                      </m:r>
                                    </m:sub>
                                  </m:sSub>
                                </m:sub>
                                <m:sup/>
                                <m:e>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𝑃</m:t>
                                  </m:r>
                                  <m:d>
                                    <m:dPr>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𝑥</m:t>
                                      </m:r>
                                    </m:e>
                                  </m:d>
                                </m:e>
                              </m:nary>
                              <m:r>
                                <a:rPr lang="en-US" sz="2400" b="0" i="1" dirty="0" smtClean="0">
                                  <a:latin typeface="Cambria Math" panose="02040503050406030204" pitchFamily="18" charset="0"/>
                                  <a:ea typeface="Cambria Math" panose="02040503050406030204" pitchFamily="18" charset="0"/>
                                </a:rPr>
                                <m:t>=</m:t>
                              </m:r>
                              <m:nary>
                                <m:naryPr>
                                  <m:chr m:val="∑"/>
                                  <m:supHide m:val="on"/>
                                  <m:ctrlPr>
                                    <a:rPr lang="en-US" sz="2400" b="0" i="1" dirty="0" smtClean="0">
                                      <a:latin typeface="Cambria Math" panose="02040503050406030204" pitchFamily="18" charset="0"/>
                                      <a:ea typeface="Cambria Math" panose="02040503050406030204" pitchFamily="18" charset="0"/>
                                    </a:rPr>
                                  </m:ctrlPr>
                                </m:naryPr>
                                <m:sub>
                                  <m:r>
                                    <m:rPr>
                                      <m:brk m:alnAt="7"/>
                                    </m:rPr>
                                    <a:rPr lang="en-US" sz="2400" b="0" i="1" dirty="0" smtClean="0">
                                      <a:latin typeface="Cambria Math" panose="02040503050406030204" pitchFamily="18" charset="0"/>
                                      <a:ea typeface="Cambria Math" panose="02040503050406030204" pitchFamily="18" charset="0"/>
                                    </a:rPr>
                                    <m:t>𝑥</m:t>
                                  </m:r>
                                  <m:r>
                                    <m:rPr>
                                      <m:brk m:alnAt="7"/>
                                    </m:rPr>
                                    <a:rPr lang="en-US" sz="2400" b="0" i="0" dirty="0" smtClean="0">
                                      <a:latin typeface="Cambria Math" panose="02040503050406030204" pitchFamily="18" charset="0"/>
                                      <a:ea typeface="Cambria Math" panose="02040503050406030204" pitchFamily="18" charset="0"/>
                                    </a:rPr>
                                    <m:t>∈</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1,2,3,4,5,6</m:t>
                                      </m:r>
                                    </m:e>
                                  </m:d>
                                </m:sub>
                                <m:sup/>
                                <m:e>
                                  <m:f>
                                    <m:fPr>
                                      <m:ctrlPr>
                                        <a:rPr lang="en-US" sz="2400" b="0" i="1" dirty="0" smtClean="0">
                                          <a:latin typeface="Cambria Math" panose="02040503050406030204" pitchFamily="18" charset="0"/>
                                          <a:ea typeface="Cambria Math" panose="02040503050406030204" pitchFamily="18" charset="0"/>
                                        </a:rPr>
                                      </m:ctrlPr>
                                    </m:fPr>
                                    <m:num>
                                      <m:r>
                                        <a:rPr lang="en-US" sz="2400" b="0" i="1" dirty="0" smtClean="0">
                                          <a:latin typeface="Cambria Math" panose="02040503050406030204" pitchFamily="18" charset="0"/>
                                          <a:ea typeface="Cambria Math" panose="02040503050406030204" pitchFamily="18" charset="0"/>
                                        </a:rPr>
                                        <m:t>𝑥</m:t>
                                      </m:r>
                                    </m:num>
                                    <m:den>
                                      <m:r>
                                        <a:rPr lang="en-US" sz="2400" b="0" i="1" dirty="0" smtClean="0">
                                          <a:latin typeface="Cambria Math" panose="02040503050406030204" pitchFamily="18" charset="0"/>
                                          <a:ea typeface="Cambria Math" panose="02040503050406030204" pitchFamily="18" charset="0"/>
                                        </a:rPr>
                                        <m:t>6</m:t>
                                      </m:r>
                                    </m:den>
                                  </m:f>
                                  <m:r>
                                    <a:rPr lang="en-US" sz="2400" b="0" i="1" dirty="0" smtClean="0">
                                      <a:latin typeface="Cambria Math" panose="02040503050406030204" pitchFamily="18" charset="0"/>
                                      <a:ea typeface="Cambria Math" panose="02040503050406030204" pitchFamily="18" charset="0"/>
                                    </a:rPr>
                                    <m:t>=</m:t>
                                  </m:r>
                                  <m:f>
                                    <m:fPr>
                                      <m:ctrlPr>
                                        <a:rPr lang="en-US" sz="2400" b="0" i="1" dirty="0" smtClean="0">
                                          <a:latin typeface="Cambria Math" panose="02040503050406030204" pitchFamily="18" charset="0"/>
                                          <a:ea typeface="Cambria Math" panose="02040503050406030204" pitchFamily="18" charset="0"/>
                                        </a:rPr>
                                      </m:ctrlPr>
                                    </m:fPr>
                                    <m:num>
                                      <m:r>
                                        <a:rPr lang="en-US" sz="2400" b="0" i="1" dirty="0" smtClean="0">
                                          <a:latin typeface="Cambria Math" panose="02040503050406030204" pitchFamily="18" charset="0"/>
                                          <a:ea typeface="Cambria Math" panose="02040503050406030204" pitchFamily="18" charset="0"/>
                                        </a:rPr>
                                        <m:t>7</m:t>
                                      </m:r>
                                    </m:num>
                                    <m:den>
                                      <m:r>
                                        <a:rPr lang="en-US" sz="2400" b="0" i="1" dirty="0" smtClean="0">
                                          <a:latin typeface="Cambria Math" panose="02040503050406030204" pitchFamily="18" charset="0"/>
                                          <a:ea typeface="Cambria Math" panose="02040503050406030204" pitchFamily="18" charset="0"/>
                                        </a:rPr>
                                        <m:t>2</m:t>
                                      </m:r>
                                    </m:den>
                                  </m:f>
                                </m:e>
                              </m:nary>
                            </m:oMath>
                          </a14:m>
                          <a:endParaRPr lang="en-US" sz="3200" b="0" i="0" dirty="0"/>
                        </a:p>
                      </a:txBody>
                      <a:tcPr marL="121920" marR="121920" marT="60960" marB="60960">
                        <a:solidFill>
                          <a:srgbClr val="CBCCCE"/>
                        </a:solidFill>
                      </a:tcPr>
                    </a:tc>
                    <a:extLst>
                      <a:ext uri="{0D108BD9-81ED-4DB2-BD59-A6C34878D82A}">
                        <a16:rowId xmlns:a16="http://schemas.microsoft.com/office/drawing/2014/main" val="184729316"/>
                      </a:ext>
                    </a:extLst>
                  </a:tr>
                </a:tbl>
              </a:graphicData>
            </a:graphic>
          </p:graphicFrame>
        </mc:Choice>
        <mc:Fallback xmlns="">
          <p:graphicFrame>
            <p:nvGraphicFramePr>
              <p:cNvPr id="8" name="Content Placeholder 3"/>
              <p:cNvGraphicFramePr>
                <a:graphicFrameLocks/>
              </p:cNvGraphicFramePr>
              <p:nvPr/>
            </p:nvGraphicFramePr>
            <p:xfrm>
              <a:off x="480483" y="4898966"/>
              <a:ext cx="11101916" cy="1817942"/>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(Discrete RV)</a:t>
                          </a:r>
                        </a:p>
                      </a:txBody>
                      <a:tcPr marL="121920" marR="121920" marT="60960" marB="60960"/>
                    </a:tc>
                    <a:extLst>
                      <a:ext uri="{0D108BD9-81ED-4DB2-BD59-A6C34878D82A}">
                        <a16:rowId xmlns:a16="http://schemas.microsoft.com/office/drawing/2014/main" val="1209543202"/>
                      </a:ext>
                    </a:extLst>
                  </a:tr>
                  <a:tr h="1127062">
                    <a:tc>
                      <a:txBody>
                        <a:bodyPr/>
                        <a:lstStyle/>
                        <a:p>
                          <a:endParaRPr lang="en-US"/>
                        </a:p>
                      </a:txBody>
                      <a:tcPr marL="121920" marR="121920" marT="60960" marB="60960">
                        <a:blipFill>
                          <a:blip r:embed="rId4"/>
                          <a:stretch>
                            <a:fillRect l="-114" t="-68539" r="-343" b="-73034"/>
                          </a:stretch>
                        </a:blipFill>
                      </a:tcPr>
                    </a:tc>
                    <a:extLst>
                      <a:ext uri="{0D108BD9-81ED-4DB2-BD59-A6C34878D82A}">
                        <a16:rowId xmlns:a16="http://schemas.microsoft.com/office/drawing/2014/main" val="184729316"/>
                      </a:ext>
                    </a:extLst>
                  </a:tr>
                </a:tbl>
              </a:graphicData>
            </a:graphic>
          </p:graphicFrame>
        </mc:Fallback>
      </mc:AlternateContent>
    </p:spTree>
    <p:extLst>
      <p:ext uri="{BB962C8B-B14F-4D97-AF65-F5344CB8AC3E}">
        <p14:creationId xmlns:p14="http://schemas.microsoft.com/office/powerpoint/2010/main" val="9548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Expectation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480485" y="1295401"/>
              <a:ext cx="11101916" cy="566572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(Continuous RV)</a:t>
                          </a:r>
                        </a:p>
                      </a:txBody>
                      <a:tcPr marL="121920" marR="121920" marT="60960" marB="60960"/>
                    </a:tc>
                    <a:extLst>
                      <a:ext uri="{0D108BD9-81ED-4DB2-BD59-A6C34878D82A}">
                        <a16:rowId xmlns:a16="http://schemas.microsoft.com/office/drawing/2014/main" val="1209543202"/>
                      </a:ext>
                    </a:extLst>
                  </a:tr>
                  <a:tr h="4974844">
                    <a:tc>
                      <a:txBody>
                        <a:bodyPr/>
                        <a:lstStyle/>
                        <a:p>
                          <a14:m>
                            <m:oMath xmlns:m="http://schemas.openxmlformats.org/officeDocument/2006/math">
                              <m:r>
                                <a:rPr lang="en-US" sz="3200" b="0" i="1" smtClean="0">
                                  <a:latin typeface="Cambria Math" panose="02040503050406030204" pitchFamily="18" charset="0"/>
                                </a:rPr>
                                <m:t>𝑋</m:t>
                              </m:r>
                            </m:oMath>
                          </a14:m>
                          <a:r>
                            <a:rPr lang="en-US" sz="3200" dirty="0"/>
                            <a:t> is a continuous RV with PDF </a:t>
                          </a:r>
                          <a:endParaRPr lang="en-US"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7−2</m:t>
                                            </m:r>
                                            <m:r>
                                              <a:rPr lang="en-US" sz="3200" b="0" i="1" smtClean="0">
                                                <a:latin typeface="Cambria Math" panose="02040503050406030204" pitchFamily="18" charset="0"/>
                                              </a:rPr>
                                              <m:t>𝑥</m:t>
                                            </m:r>
                                          </m:num>
                                          <m:den>
                                            <m:r>
                                              <a:rPr lang="en-US" sz="3200" b="0" i="1" smtClean="0">
                                                <a:latin typeface="Cambria Math" panose="02040503050406030204" pitchFamily="18" charset="0"/>
                                              </a:rPr>
                                              <m:t>2</m:t>
                                            </m:r>
                                          </m:den>
                                        </m:f>
                                        <m:r>
                                          <a:rPr lang="en-US" sz="3200" b="0" i="1" smtClean="0">
                                            <a:latin typeface="Cambria Math" panose="02040503050406030204" pitchFamily="18" charset="0"/>
                                          </a:rPr>
                                          <m:t>,  2&lt;</m:t>
                                        </m:r>
                                        <m:r>
                                          <a:rPr lang="en-US" sz="3200" b="0" i="1" smtClean="0">
                                            <a:latin typeface="Cambria Math" panose="02040503050406030204" pitchFamily="18" charset="0"/>
                                          </a:rPr>
                                          <m:t>𝑥</m:t>
                                        </m:r>
                                        <m:r>
                                          <a:rPr lang="en-US" sz="3200" b="0" i="1" smtClean="0">
                                            <a:latin typeface="Cambria Math" panose="02040503050406030204" pitchFamily="18" charset="0"/>
                                          </a:rPr>
                                          <m:t>&lt;3</m:t>
                                        </m:r>
                                      </m:e>
                                      <m:e>
                                        <m:r>
                                          <a:rPr lang="en-US" sz="3200" b="0" i="1" smtClean="0">
                                            <a:latin typeface="Cambria Math" panose="02040503050406030204" pitchFamily="18" charset="0"/>
                                          </a:rPr>
                                          <m:t>&amp;0,            </m:t>
                                        </m:r>
                                        <m:r>
                                          <a:rPr lang="en-US" sz="3200" b="0" i="1" smtClean="0">
                                            <a:latin typeface="Cambria Math" panose="02040503050406030204" pitchFamily="18" charset="0"/>
                                          </a:rPr>
                                          <m:t>𝑒𝑙𝑠𝑒𝑤h𝑒𝑟𝑒</m:t>
                                        </m:r>
                                      </m:e>
                                    </m:eqArr>
                                  </m:e>
                                </m:d>
                              </m:oMath>
                            </m:oMathPara>
                          </a14:m>
                          <a:endParaRPr lang="en-US" sz="3200" dirty="0"/>
                        </a:p>
                        <a:p>
                          <a:r>
                            <a:rPr lang="en-US" sz="3200" dirty="0"/>
                            <a:t>What is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𝐸</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e>
                              </m:d>
                            </m:oMath>
                          </a14:m>
                          <a:r>
                            <a:rPr lang="en-US" sz="3200" dirty="0"/>
                            <a:t>?</a:t>
                          </a:r>
                          <a:r>
                            <a:rPr lang="en-US" sz="3200" baseline="0" dirty="0"/>
                            <a:t> </a:t>
                          </a:r>
                          <a:r>
                            <a:rPr lang="en-US" sz="3200" b="1" i="1" dirty="0"/>
                            <a:t>Solution:</a:t>
                          </a:r>
                        </a:p>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𝐸</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e>
                                </m:d>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𝜇</m:t>
                                    </m:r>
                                  </m:e>
                                  <m:sub>
                                    <m:r>
                                      <a:rPr lang="en-US" sz="2400" b="0" i="1" dirty="0" smtClean="0">
                                        <a:latin typeface="Cambria Math" panose="02040503050406030204" pitchFamily="18" charset="0"/>
                                        <a:ea typeface="Cambria Math" panose="02040503050406030204" pitchFamily="18" charset="0"/>
                                      </a:rPr>
                                      <m:t>𝑋</m:t>
                                    </m:r>
                                  </m:sub>
                                </m:sSub>
                                <m:r>
                                  <a:rPr lang="en-US" sz="2400" b="0" i="1" dirty="0" smtClean="0">
                                    <a:latin typeface="Cambria Math" panose="02040503050406030204" pitchFamily="18" charset="0"/>
                                    <a:ea typeface="Cambria Math" panose="02040503050406030204" pitchFamily="18" charset="0"/>
                                  </a:rPr>
                                  <m:t>=</m:t>
                                </m:r>
                                <m:nary>
                                  <m:naryPr>
                                    <m:limLoc m:val="undOvr"/>
                                    <m:ctrlPr>
                                      <a:rPr lang="en-US" sz="2400" b="0" i="1" dirty="0" smtClean="0">
                                        <a:latin typeface="Cambria Math" panose="02040503050406030204" pitchFamily="18" charset="0"/>
                                        <a:ea typeface="Cambria Math" panose="02040503050406030204" pitchFamily="18" charset="0"/>
                                      </a:rPr>
                                    </m:ctrlPr>
                                  </m:naryPr>
                                  <m:sub>
                                    <m:r>
                                      <m:rPr>
                                        <m:brk m:alnAt="24"/>
                                      </m:rP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ub>
                                  <m:sup>
                                    <m:r>
                                      <a:rPr lang="en-US" sz="2400" b="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𝑓</m:t>
                                    </m:r>
                                    <m:d>
                                      <m:dPr>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𝑥</m:t>
                                        </m:r>
                                      </m:e>
                                    </m:d>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𝑑𝑥</m:t>
                                    </m:r>
                                  </m:e>
                                </m:nary>
                                <m:r>
                                  <a:rPr lang="en-US" sz="2400" b="0" i="1" dirty="0" smtClean="0">
                                    <a:latin typeface="Cambria Math" panose="02040503050406030204" pitchFamily="18" charset="0"/>
                                    <a:ea typeface="Cambria Math" panose="02040503050406030204" pitchFamily="18" charset="0"/>
                                  </a:rPr>
                                  <m:t>=</m:t>
                                </m:r>
                                <m:nary>
                                  <m:naryPr>
                                    <m:limLoc m:val="undOvr"/>
                                    <m:ctrlPr>
                                      <a:rPr lang="en-US" sz="2400" b="0" i="1" dirty="0" smtClean="0">
                                        <a:latin typeface="Cambria Math" panose="02040503050406030204" pitchFamily="18" charset="0"/>
                                        <a:ea typeface="Cambria Math" panose="02040503050406030204" pitchFamily="18" charset="0"/>
                                      </a:rPr>
                                    </m:ctrlPr>
                                  </m:naryPr>
                                  <m:sub>
                                    <m:r>
                                      <m:rPr>
                                        <m:brk/>
                                      </m:rPr>
                                      <a:rPr lang="en-US" sz="2400" b="0" i="1" dirty="0" smtClean="0">
                                        <a:latin typeface="Cambria Math" panose="02040503050406030204" pitchFamily="18" charset="0"/>
                                        <a:ea typeface="Cambria Math" panose="02040503050406030204" pitchFamily="18" charset="0"/>
                                      </a:rPr>
                                      <m:t>2</m:t>
                                    </m:r>
                                  </m:sub>
                                  <m:sup>
                                    <m:r>
                                      <a:rPr lang="en-US" sz="2400" b="0" i="1" dirty="0" smtClean="0">
                                        <a:latin typeface="Cambria Math" panose="02040503050406030204" pitchFamily="18" charset="0"/>
                                        <a:ea typeface="Cambria Math" panose="02040503050406030204" pitchFamily="18" charset="0"/>
                                      </a:rPr>
                                      <m:t>3</m:t>
                                    </m:r>
                                  </m:sup>
                                  <m:e>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7−2</m:t>
                                        </m:r>
                                        <m:r>
                                          <a:rPr lang="en-US" sz="3200" b="0" i="1" smtClean="0">
                                            <a:latin typeface="Cambria Math" panose="02040503050406030204" pitchFamily="18" charset="0"/>
                                          </a:rPr>
                                          <m:t>𝑥</m:t>
                                        </m:r>
                                      </m:num>
                                      <m:den>
                                        <m:r>
                                          <a:rPr lang="en-US" sz="3200" b="0" i="1" smtClean="0">
                                            <a:latin typeface="Cambria Math" panose="02040503050406030204" pitchFamily="18" charset="0"/>
                                          </a:rPr>
                                          <m:t>2</m:t>
                                        </m:r>
                                      </m:den>
                                    </m:f>
                                    <m:r>
                                      <a:rPr lang="en-US" sz="2400" b="0" i="1" dirty="0" smtClean="0">
                                        <a:latin typeface="Cambria Math" panose="02040503050406030204" pitchFamily="18" charset="0"/>
                                        <a:ea typeface="Cambria Math" panose="02040503050406030204" pitchFamily="18" charset="0"/>
                                      </a:rPr>
                                      <m:t>𝑑𝑥</m:t>
                                    </m:r>
                                  </m:e>
                                </m:nary>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d>
                                      <m:dPr>
                                        <m:begChr m:val="["/>
                                        <m:endChr m:val="]"/>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7</m:t>
                                            </m:r>
                                          </m:num>
                                          <m:den>
                                            <m:r>
                                              <a:rPr lang="en-US" sz="3200" b="0" i="1" smtClean="0">
                                                <a:latin typeface="Cambria Math" panose="02040503050406030204" pitchFamily="18" charset="0"/>
                                              </a:rPr>
                                              <m:t>4</m:t>
                                            </m:r>
                                          </m:den>
                                        </m:f>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3</m:t>
                                            </m:r>
                                          </m:den>
                                        </m:f>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3</m:t>
                                            </m:r>
                                          </m:sup>
                                        </m:sSup>
                                      </m:e>
                                    </m:d>
                                  </m:e>
                                  <m:sub>
                                    <m:r>
                                      <a:rPr lang="en-US" sz="3200" b="0" i="1" smtClean="0">
                                        <a:latin typeface="Cambria Math" panose="02040503050406030204" pitchFamily="18" charset="0"/>
                                      </a:rPr>
                                      <m:t>𝑥</m:t>
                                    </m:r>
                                    <m:r>
                                      <a:rPr lang="en-US" sz="3200" b="0" i="1" smtClean="0">
                                        <a:latin typeface="Cambria Math" panose="02040503050406030204" pitchFamily="18" charset="0"/>
                                      </a:rPr>
                                      <m:t>=2</m:t>
                                    </m:r>
                                  </m:sub>
                                  <m:sup>
                                    <m:r>
                                      <a:rPr lang="en-US" sz="3200" b="0" i="1" smtClean="0">
                                        <a:latin typeface="Cambria Math" panose="02040503050406030204" pitchFamily="18" charset="0"/>
                                      </a:rPr>
                                      <m:t>3</m:t>
                                    </m:r>
                                  </m:sup>
                                </m:sSubSup>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63</m:t>
                                    </m:r>
                                  </m:num>
                                  <m:den>
                                    <m:r>
                                      <a:rPr lang="en-US" sz="3200" b="0" i="1" smtClean="0">
                                        <a:latin typeface="Cambria Math" panose="02040503050406030204" pitchFamily="18" charset="0"/>
                                      </a:rPr>
                                      <m:t>4</m:t>
                                    </m:r>
                                  </m:den>
                                </m:f>
                                <m:r>
                                  <a:rPr lang="en-US" sz="3200" b="0" i="1" smtClean="0">
                                    <a:latin typeface="Cambria Math" panose="02040503050406030204" pitchFamily="18" charset="0"/>
                                  </a:rPr>
                                  <m:t>−9−</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7−</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8</m:t>
                                        </m:r>
                                      </m:num>
                                      <m:den>
                                        <m:r>
                                          <a:rPr lang="en-US" sz="3200" b="0" i="1" smtClean="0">
                                            <a:latin typeface="Cambria Math" panose="02040503050406030204" pitchFamily="18" charset="0"/>
                                          </a:rPr>
                                          <m:t>3</m:t>
                                        </m:r>
                                      </m:den>
                                    </m:f>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63</m:t>
                                    </m:r>
                                  </m:num>
                                  <m:den>
                                    <m:r>
                                      <a:rPr lang="en-US" sz="3200" b="0" i="1" smtClean="0">
                                        <a:latin typeface="Cambria Math" panose="02040503050406030204" pitchFamily="18" charset="0"/>
                                      </a:rPr>
                                      <m:t>4</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8</m:t>
                                    </m:r>
                                  </m:num>
                                  <m:den>
                                    <m:r>
                                      <a:rPr lang="en-US" sz="3200" b="0" i="1" smtClean="0">
                                        <a:latin typeface="Cambria Math" panose="02040503050406030204" pitchFamily="18" charset="0"/>
                                      </a:rPr>
                                      <m:t>3</m:t>
                                    </m:r>
                                  </m:den>
                                </m:f>
                                <m:r>
                                  <a:rPr lang="en-US" sz="3200" b="0" i="1" smtClean="0">
                                    <a:latin typeface="Cambria Math" panose="02040503050406030204" pitchFamily="18" charset="0"/>
                                  </a:rPr>
                                  <m:t>−16=</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29</m:t>
                                    </m:r>
                                  </m:num>
                                  <m:den>
                                    <m:r>
                                      <a:rPr lang="en-US" sz="3200" b="0" i="1" smtClean="0">
                                        <a:latin typeface="Cambria Math" panose="02040503050406030204" pitchFamily="18" charset="0"/>
                                      </a:rPr>
                                      <m:t>12</m:t>
                                    </m:r>
                                  </m:den>
                                </m:f>
                                <m:r>
                                  <a:rPr lang="en-US" sz="3200" b="0" i="1" smtClean="0">
                                    <a:latin typeface="Cambria Math" panose="02040503050406030204" pitchFamily="18" charset="0"/>
                                  </a:rPr>
                                  <m:t>≈2.417</m:t>
                                </m:r>
                              </m:oMath>
                            </m:oMathPara>
                          </a14:m>
                          <a:endParaRPr lang="en-US" sz="3200" b="0" i="0" dirty="0"/>
                        </a:p>
                      </a:txBody>
                      <a:tcPr marL="121920" marR="121920" marT="60960" marB="60960">
                        <a:solidFill>
                          <a:srgbClr val="CBCCCE"/>
                        </a:solidFill>
                      </a:tcPr>
                    </a:tc>
                    <a:extLst>
                      <a:ext uri="{0D108BD9-81ED-4DB2-BD59-A6C34878D82A}">
                        <a16:rowId xmlns:a16="http://schemas.microsoft.com/office/drawing/2014/main" val="184729316"/>
                      </a:ext>
                    </a:extLst>
                  </a:tr>
                </a:tbl>
              </a:graphicData>
            </a:graphic>
          </p:graphicFrame>
        </mc:Choice>
        <mc:Fallback xmlns="">
          <p:graphicFrame>
            <p:nvGraphicFramePr>
              <p:cNvPr id="4" name="Content Placeholder 3"/>
              <p:cNvGraphicFramePr>
                <a:graphicFrameLocks noGrp="1"/>
              </p:cNvGraphicFramePr>
              <p:nvPr>
                <p:ph idx="1"/>
              </p:nvPr>
            </p:nvGraphicFramePr>
            <p:xfrm>
              <a:off x="480485" y="1295401"/>
              <a:ext cx="11101916" cy="566572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(Continuous RV)</a:t>
                          </a:r>
                        </a:p>
                      </a:txBody>
                      <a:tcPr marL="121920" marR="121920" marT="60960" marB="60960"/>
                    </a:tc>
                    <a:extLst>
                      <a:ext uri="{0D108BD9-81ED-4DB2-BD59-A6C34878D82A}">
                        <a16:rowId xmlns:a16="http://schemas.microsoft.com/office/drawing/2014/main" val="1209543202"/>
                      </a:ext>
                    </a:extLst>
                  </a:tr>
                  <a:tr h="4974844">
                    <a:tc>
                      <a:txBody>
                        <a:bodyPr/>
                        <a:lstStyle/>
                        <a:p>
                          <a:endParaRPr lang="en-US"/>
                        </a:p>
                      </a:txBody>
                      <a:tcPr marL="121920" marR="121920" marT="60960" marB="60960">
                        <a:blipFill>
                          <a:blip r:embed="rId2"/>
                          <a:stretch>
                            <a:fillRect l="-114" t="-63520" r="-228" b="-47704"/>
                          </a:stretch>
                        </a:blipFill>
                      </a:tcPr>
                    </a:tc>
                    <a:extLst>
                      <a:ext uri="{0D108BD9-81ED-4DB2-BD59-A6C34878D82A}">
                        <a16:rowId xmlns:a16="http://schemas.microsoft.com/office/drawing/2014/main" val="184729316"/>
                      </a:ext>
                    </a:extLst>
                  </a:tr>
                </a:tbl>
              </a:graphicData>
            </a:graphic>
          </p:graphicFrame>
        </mc:Fallback>
      </mc:AlternateContent>
      <p:sp>
        <p:nvSpPr>
          <p:cNvPr id="3" name="Rectangle 2">
            <a:extLst>
              <a:ext uri="{FF2B5EF4-FFF2-40B4-BE49-F238E27FC236}">
                <a16:creationId xmlns:a16="http://schemas.microsoft.com/office/drawing/2014/main" id="{4F91B17C-B6E8-BDA7-4291-FDD6D99E0865}"/>
              </a:ext>
            </a:extLst>
          </p:cNvPr>
          <p:cNvSpPr/>
          <p:nvPr/>
        </p:nvSpPr>
        <p:spPr>
          <a:xfrm>
            <a:off x="5178582" y="4671588"/>
            <a:ext cx="5887891" cy="228953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91B4FA25-72B2-42BC-3B93-EDEFD1C95FB5}"/>
              </a:ext>
            </a:extLst>
          </p:cNvPr>
          <p:cNvSpPr/>
          <p:nvPr/>
        </p:nvSpPr>
        <p:spPr>
          <a:xfrm>
            <a:off x="1125528" y="5816356"/>
            <a:ext cx="4053054" cy="114575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8776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3B790-82BB-5C1A-EC18-99C4FB201E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EB4CC-7EA3-42EE-0875-45FC35FBF460}"/>
              </a:ext>
            </a:extLst>
          </p:cNvPr>
          <p:cNvSpPr>
            <a:spLocks noGrp="1"/>
          </p:cNvSpPr>
          <p:nvPr>
            <p:ph type="title"/>
          </p:nvPr>
        </p:nvSpPr>
        <p:spPr/>
        <p:txBody>
          <a:bodyPr/>
          <a:lstStyle/>
          <a:p>
            <a:r>
              <a:rPr lang="en-US" dirty="0"/>
              <a:t>Mathematical Expectation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1F313F59-BD3D-CD09-8684-819DEF03D178}"/>
                  </a:ext>
                </a:extLst>
              </p:cNvPr>
              <p:cNvGraphicFramePr>
                <a:graphicFrameLocks noGrp="1"/>
              </p:cNvGraphicFramePr>
              <p:nvPr>
                <p:ph idx="1"/>
                <p:extLst>
                  <p:ext uri="{D42A27DB-BD31-4B8C-83A1-F6EECF244321}">
                    <p14:modId xmlns:p14="http://schemas.microsoft.com/office/powerpoint/2010/main" val="1428544516"/>
                  </p:ext>
                </p:extLst>
              </p:nvPr>
            </p:nvGraphicFramePr>
            <p:xfrm>
              <a:off x="480485" y="1295401"/>
              <a:ext cx="11101916" cy="566572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(Continuous RV)</a:t>
                          </a:r>
                        </a:p>
                      </a:txBody>
                      <a:tcPr marL="121920" marR="121920" marT="60960" marB="60960"/>
                    </a:tc>
                    <a:extLst>
                      <a:ext uri="{0D108BD9-81ED-4DB2-BD59-A6C34878D82A}">
                        <a16:rowId xmlns:a16="http://schemas.microsoft.com/office/drawing/2014/main" val="1209543202"/>
                      </a:ext>
                    </a:extLst>
                  </a:tr>
                  <a:tr h="4974844">
                    <a:tc>
                      <a:txBody>
                        <a:bodyPr/>
                        <a:lstStyle/>
                        <a:p>
                          <a14:m>
                            <m:oMath xmlns:m="http://schemas.openxmlformats.org/officeDocument/2006/math">
                              <m:r>
                                <a:rPr lang="en-US" sz="3200" b="0" i="1" smtClean="0">
                                  <a:latin typeface="Cambria Math" panose="02040503050406030204" pitchFamily="18" charset="0"/>
                                </a:rPr>
                                <m:t>𝑋</m:t>
                              </m:r>
                            </m:oMath>
                          </a14:m>
                          <a:r>
                            <a:rPr lang="en-US" sz="3200" dirty="0"/>
                            <a:t> is a continuous RV with PDF </a:t>
                          </a:r>
                          <a:endParaRPr lang="en-US"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 </m:t>
                                    </m:r>
                                  </m:den>
                                </m:f>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exp</m:t>
                                    </m:r>
                                  </m:fName>
                                  <m:e>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m:t>
                                            </m:r>
                                            <m:r>
                                              <a:rPr lang="en-US" sz="3200" b="0" i="1" smtClean="0">
                                                <a:latin typeface="Cambria Math" panose="02040503050406030204" pitchFamily="18" charset="0"/>
                                              </a:rPr>
                                              <m:t>𝑥</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2</m:t>
                                        </m:r>
                                      </m:den>
                                    </m:f>
                                    <m:r>
                                      <a:rPr lang="en-US" sz="3200" b="0" i="1" smtClean="0">
                                        <a:latin typeface="Cambria Math" panose="02040503050406030204" pitchFamily="18" charset="0"/>
                                      </a:rPr>
                                      <m:t>)</m:t>
                                    </m:r>
                                  </m:e>
                                </m:func>
                              </m:oMath>
                            </m:oMathPara>
                          </a14:m>
                          <a:endParaRPr lang="en-US" sz="3200" dirty="0"/>
                        </a:p>
                        <a:p>
                          <a:r>
                            <a:rPr lang="en-US" sz="3200" dirty="0"/>
                            <a:t>What is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𝐸</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e>
                              </m:d>
                            </m:oMath>
                          </a14:m>
                          <a:r>
                            <a:rPr lang="en-US" sz="3200" dirty="0"/>
                            <a:t>?</a:t>
                          </a:r>
                          <a:r>
                            <a:rPr lang="en-US" sz="3200" baseline="0" dirty="0"/>
                            <a:t> </a:t>
                          </a:r>
                          <a:r>
                            <a:rPr lang="en-US" sz="3200" b="1" i="1" dirty="0"/>
                            <a:t>Solution:</a:t>
                          </a:r>
                        </a:p>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rPr>
                                  <m:t>𝐸</m:t>
                                </m:r>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𝑋</m:t>
                                    </m:r>
                                  </m:e>
                                </m:d>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𝜇</m:t>
                                    </m:r>
                                  </m:e>
                                  <m:sub>
                                    <m:r>
                                      <a:rPr lang="en-US" sz="2400" b="0" i="1" dirty="0" smtClean="0">
                                        <a:latin typeface="Cambria Math" panose="02040503050406030204" pitchFamily="18" charset="0"/>
                                        <a:ea typeface="Cambria Math" panose="02040503050406030204" pitchFamily="18" charset="0"/>
                                      </a:rPr>
                                      <m:t>𝑋</m:t>
                                    </m:r>
                                  </m:sub>
                                </m:sSub>
                                <m:r>
                                  <a:rPr lang="en-US" sz="2400" b="0" i="1" dirty="0" smtClean="0">
                                    <a:latin typeface="Cambria Math" panose="02040503050406030204" pitchFamily="18" charset="0"/>
                                    <a:ea typeface="Cambria Math" panose="02040503050406030204" pitchFamily="18" charset="0"/>
                                  </a:rPr>
                                  <m:t>=</m:t>
                                </m:r>
                                <m:nary>
                                  <m:naryPr>
                                    <m:limLoc m:val="undOvr"/>
                                    <m:ctrlPr>
                                      <a:rPr lang="en-US" sz="2400" b="0" i="1" dirty="0" smtClean="0">
                                        <a:latin typeface="Cambria Math" panose="02040503050406030204" pitchFamily="18" charset="0"/>
                                        <a:ea typeface="Cambria Math" panose="02040503050406030204" pitchFamily="18" charset="0"/>
                                      </a:rPr>
                                    </m:ctrlPr>
                                  </m:naryPr>
                                  <m:sub>
                                    <m:r>
                                      <m:rPr>
                                        <m:brk m:alnAt="24"/>
                                      </m:rP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ub>
                                  <m:sup>
                                    <m:r>
                                      <a:rPr lang="en-US" sz="2400" b="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𝑓</m:t>
                                    </m:r>
                                    <m:d>
                                      <m:dPr>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𝑥</m:t>
                                        </m:r>
                                      </m:e>
                                    </m:d>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𝑑𝑥</m:t>
                                    </m:r>
                                  </m:e>
                                </m:nary>
                                <m:r>
                                  <a:rPr lang="en-US" sz="2400" b="0" i="1" dirty="0"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rPr>
                                      <m:t>𝜋</m:t>
                                    </m:r>
                                    <m:r>
                                      <a:rPr lang="en-US" sz="2400" b="0" i="1" smtClean="0">
                                        <a:latin typeface="Cambria Math" panose="02040503050406030204" pitchFamily="18" charset="0"/>
                                      </a:rPr>
                                      <m:t> </m:t>
                                    </m:r>
                                  </m:den>
                                </m:f>
                                <m:nary>
                                  <m:naryPr>
                                    <m:limLoc m:val="undOvr"/>
                                    <m:ctrlPr>
                                      <a:rPr lang="en-US" sz="2400" b="0" i="1" dirty="0" smtClean="0">
                                        <a:latin typeface="Cambria Math" panose="02040503050406030204" pitchFamily="18" charset="0"/>
                                        <a:ea typeface="Cambria Math" panose="02040503050406030204" pitchFamily="18" charset="0"/>
                                      </a:rPr>
                                    </m:ctrlPr>
                                  </m:naryPr>
                                  <m:sub>
                                    <m:r>
                                      <m:rPr>
                                        <m:brk m:alnAt="24"/>
                                      </m:rP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ub>
                                  <m:sup>
                                    <m:r>
                                      <a:rPr lang="en-US" sz="2400" b="0" i="1" dirty="0" smtClean="0">
                                        <a:latin typeface="Cambria Math" panose="02040503050406030204" pitchFamily="18" charset="0"/>
                                        <a:ea typeface="Cambria Math" panose="02040503050406030204" pitchFamily="18" charset="0"/>
                                      </a:rPr>
                                      <m:t>∞</m:t>
                                    </m:r>
                                  </m:sup>
                                  <m:e>
                                    <m:r>
                                      <a:rPr lang="en-US" sz="2400" b="0" i="1" dirty="0" smtClean="0">
                                        <a:latin typeface="Cambria Math" panose="02040503050406030204" pitchFamily="18" charset="0"/>
                                        <a:ea typeface="Cambria Math" panose="02040503050406030204" pitchFamily="18" charset="0"/>
                                      </a:rPr>
                                      <m:t>𝑥</m:t>
                                    </m:r>
                                    <m:r>
                                      <a:rPr lang="en-US" sz="2400" b="0" i="1" dirty="0"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e>
                                    </m:func>
                                    <m:r>
                                      <a:rPr lang="en-US" sz="2400" b="0" i="1" dirty="0" smtClean="0">
                                        <a:latin typeface="Cambria Math" panose="02040503050406030204" pitchFamily="18" charset="0"/>
                                        <a:ea typeface="Cambria Math" panose="02040503050406030204" pitchFamily="18" charset="0"/>
                                      </a:rPr>
                                      <m:t>𝑑𝑥</m:t>
                                    </m:r>
                                  </m:e>
                                </m:nary>
                              </m:oMath>
                            </m:oMathPara>
                          </a14:m>
                          <a:endParaRPr lang="en-US" sz="2400" b="0" i="0" dirty="0">
                            <a:ea typeface="Cambria Math" panose="02040503050406030204" pitchFamily="18" charset="0"/>
                          </a:endParaRPr>
                        </a:p>
                        <a:p>
                          <a:r>
                            <a:rPr lang="en-US" sz="2400" b="0" dirty="0"/>
                            <a:t>                                   =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rPr>
                                    <m:t>𝜋</m:t>
                                  </m:r>
                                  <m:r>
                                    <a:rPr lang="en-US" sz="2400" b="0" i="1" smtClean="0">
                                      <a:latin typeface="Cambria Math" panose="02040503050406030204" pitchFamily="18" charset="0"/>
                                    </a:rPr>
                                    <m:t> </m:t>
                                  </m:r>
                                </m:den>
                              </m:f>
                              <m:nary>
                                <m:naryPr>
                                  <m:limLoc m:val="undOvr"/>
                                  <m:ctrlPr>
                                    <a:rPr lang="en-US" sz="2400" b="0" i="1" dirty="0" smtClean="0">
                                      <a:latin typeface="Cambria Math" panose="02040503050406030204" pitchFamily="18" charset="0"/>
                                      <a:ea typeface="Cambria Math" panose="02040503050406030204" pitchFamily="18" charset="0"/>
                                    </a:rPr>
                                  </m:ctrlPr>
                                </m:naryPr>
                                <m:sub>
                                  <m:r>
                                    <m:rPr>
                                      <m:brk m:alnAt="24"/>
                                    </m:rP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ub>
                                <m:sup>
                                  <m:r>
                                    <a:rPr lang="en-US" sz="2400" b="0" i="1" dirty="0" smtClean="0">
                                      <a:latin typeface="Cambria Math" panose="02040503050406030204" pitchFamily="18" charset="0"/>
                                      <a:ea typeface="Cambria Math" panose="02040503050406030204" pitchFamily="18" charset="0"/>
                                    </a:rPr>
                                    <m:t>∞</m:t>
                                  </m:r>
                                </m:sup>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e>
                                      </m:d>
                                    </m:e>
                                  </m:func>
                                  <m:r>
                                    <a:rPr lang="en-US" sz="2400" b="0" i="1" dirty="0" smtClean="0">
                                      <a:latin typeface="Cambria Math" panose="02040503050406030204" pitchFamily="18" charset="0"/>
                                      <a:ea typeface="Cambria Math" panose="02040503050406030204" pitchFamily="18" charset="0"/>
                                    </a:rPr>
                                    <m:t>𝑑</m:t>
                                  </m:r>
                                  <m:r>
                                    <a:rPr lang="en-US" sz="2400" b="0" i="1" dirty="0"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dirty="0" smtClean="0">
                                      <a:latin typeface="Cambria Math" panose="02040503050406030204" pitchFamily="18" charset="0"/>
                                      <a:ea typeface="Cambria Math" panose="02040503050406030204" pitchFamily="18" charset="0"/>
                                    </a:rPr>
                                    <m:t>)</m:t>
                                  </m:r>
                                </m:e>
                              </m:nary>
                            </m:oMath>
                          </a14:m>
                          <a:r>
                            <a:rPr lang="en-US" sz="2400" b="0" i="0" dirty="0">
                              <a:ea typeface="Cambria Math" panose="02040503050406030204" pitchFamily="18" charset="0"/>
                            </a:rPr>
                            <a:t> = </a:t>
                          </a:r>
                          <a14:m>
                            <m:oMath xmlns:m="http://schemas.openxmlformats.org/officeDocument/2006/math">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rPr>
                                            <m:t>𝜋</m:t>
                                          </m:r>
                                          <m:r>
                                            <a:rPr lang="en-US" sz="2400" b="0" i="1" smtClean="0">
                                              <a:latin typeface="Cambria Math" panose="02040503050406030204" pitchFamily="18" charset="0"/>
                                            </a:rPr>
                                            <m:t> </m:t>
                                          </m:r>
                                        </m:den>
                                      </m:f>
                                      <m:r>
                                        <m:rPr>
                                          <m:nor/>
                                        </m:rPr>
                                        <a:rPr lang="en-US" sz="2400" b="0" i="0" dirty="0">
                                          <a:ea typeface="Cambria Math" panose="02040503050406030204" pitchFamily="18" charset="0"/>
                                        </a:rPr>
                                        <m:t> </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e>
                                          </m:d>
                                        </m:e>
                                      </m:func>
                                    </m:e>
                                  </m:d>
                                </m:e>
                                <m:sub>
                                  <m:r>
                                    <a:rPr lang="en-US" sz="2400" b="0" i="1" smtClean="0">
                                      <a:latin typeface="Cambria Math" panose="02040503050406030204" pitchFamily="18" charset="0"/>
                                    </a:rPr>
                                    <m:t>𝑥</m:t>
                                  </m:r>
                                  <m:r>
                                    <a:rPr lang="en-US" sz="2400" b="0" i="1" smtClean="0">
                                      <a:latin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m:t>
                                  </m:r>
                                </m:sup>
                              </m:sSubSup>
                              <m:r>
                                <a:rPr lang="en-US" sz="2400" b="0" i="1" smtClean="0">
                                  <a:latin typeface="Cambria Math" panose="02040503050406030204" pitchFamily="18" charset="0"/>
                                </a:rPr>
                                <m:t>=0</m:t>
                              </m:r>
                            </m:oMath>
                          </a14:m>
                          <a:endParaRPr lang="en-US" sz="2400" b="0" i="0" dirty="0">
                            <a:ea typeface="Cambria Math" panose="02040503050406030204" pitchFamily="18" charset="0"/>
                          </a:endParaRPr>
                        </a:p>
                        <a:p>
                          <a:endParaRPr lang="en-US" sz="3200" b="0" i="0" dirty="0"/>
                        </a:p>
                      </a:txBody>
                      <a:tcPr marL="121920" marR="121920" marT="60960" marB="60960">
                        <a:solidFill>
                          <a:srgbClr val="CBCCCE"/>
                        </a:solidFill>
                      </a:tcPr>
                    </a:tc>
                    <a:extLst>
                      <a:ext uri="{0D108BD9-81ED-4DB2-BD59-A6C34878D82A}">
                        <a16:rowId xmlns:a16="http://schemas.microsoft.com/office/drawing/2014/main" val="184729316"/>
                      </a:ext>
                    </a:extLst>
                  </a:tr>
                </a:tbl>
              </a:graphicData>
            </a:graphic>
          </p:graphicFrame>
        </mc:Choice>
        <mc:Fallback xmlns="">
          <p:graphicFrame>
            <p:nvGraphicFramePr>
              <p:cNvPr id="4" name="Content Placeholder 3">
                <a:extLst>
                  <a:ext uri="{FF2B5EF4-FFF2-40B4-BE49-F238E27FC236}">
                    <a16:creationId xmlns:a16="http://schemas.microsoft.com/office/drawing/2014/main" id="{1F313F59-BD3D-CD09-8684-819DEF03D178}"/>
                  </a:ext>
                </a:extLst>
              </p:cNvPr>
              <p:cNvGraphicFramePr>
                <a:graphicFrameLocks noGrp="1"/>
              </p:cNvGraphicFramePr>
              <p:nvPr>
                <p:ph idx="1"/>
                <p:extLst>
                  <p:ext uri="{D42A27DB-BD31-4B8C-83A1-F6EECF244321}">
                    <p14:modId xmlns:p14="http://schemas.microsoft.com/office/powerpoint/2010/main" val="1428544516"/>
                  </p:ext>
                </p:extLst>
              </p:nvPr>
            </p:nvGraphicFramePr>
            <p:xfrm>
              <a:off x="480485" y="1295401"/>
              <a:ext cx="11101916" cy="5665724"/>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Example (Continuous RV)</a:t>
                          </a:r>
                        </a:p>
                      </a:txBody>
                      <a:tcPr marL="121920" marR="121920" marT="60960" marB="60960"/>
                    </a:tc>
                    <a:extLst>
                      <a:ext uri="{0D108BD9-81ED-4DB2-BD59-A6C34878D82A}">
                        <a16:rowId xmlns:a16="http://schemas.microsoft.com/office/drawing/2014/main" val="1209543202"/>
                      </a:ext>
                    </a:extLst>
                  </a:tr>
                  <a:tr h="4974844">
                    <a:tc>
                      <a:txBody>
                        <a:bodyPr/>
                        <a:lstStyle/>
                        <a:p>
                          <a:endParaRPr lang="en-US"/>
                        </a:p>
                      </a:txBody>
                      <a:tcPr marL="121920" marR="121920" marT="60960" marB="60960">
                        <a:blipFill>
                          <a:blip r:embed="rId2"/>
                          <a:stretch>
                            <a:fillRect l="-114" t="-15816" r="-228" b="-6122"/>
                          </a:stretch>
                        </a:blipFill>
                      </a:tcPr>
                    </a:tc>
                    <a:extLst>
                      <a:ext uri="{0D108BD9-81ED-4DB2-BD59-A6C34878D82A}">
                        <a16:rowId xmlns:a16="http://schemas.microsoft.com/office/drawing/2014/main" val="184729316"/>
                      </a:ext>
                    </a:extLst>
                  </a:tr>
                </a:tbl>
              </a:graphicData>
            </a:graphic>
          </p:graphicFrame>
        </mc:Fallback>
      </mc:AlternateContent>
      <p:sp>
        <p:nvSpPr>
          <p:cNvPr id="3" name="Rectangle 2">
            <a:extLst>
              <a:ext uri="{FF2B5EF4-FFF2-40B4-BE49-F238E27FC236}">
                <a16:creationId xmlns:a16="http://schemas.microsoft.com/office/drawing/2014/main" id="{FF432248-A1A5-FA0A-741F-50B039115724}"/>
              </a:ext>
            </a:extLst>
          </p:cNvPr>
          <p:cNvSpPr/>
          <p:nvPr/>
        </p:nvSpPr>
        <p:spPr>
          <a:xfrm>
            <a:off x="2426328" y="4979406"/>
            <a:ext cx="7885569" cy="1810694"/>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a:extLst>
              <a:ext uri="{FF2B5EF4-FFF2-40B4-BE49-F238E27FC236}">
                <a16:creationId xmlns:a16="http://schemas.microsoft.com/office/drawing/2014/main" id="{6C773290-5094-88E5-7EB4-4E6846EB8AB3}"/>
              </a:ext>
            </a:extLst>
          </p:cNvPr>
          <p:cNvSpPr/>
          <p:nvPr/>
        </p:nvSpPr>
        <p:spPr>
          <a:xfrm>
            <a:off x="6031200" y="4074059"/>
            <a:ext cx="5330899" cy="90534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206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Variance of a Random Variable</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485" y="1295401"/>
              <a:ext cx="11101916" cy="2053019"/>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Variance</a:t>
                          </a:r>
                        </a:p>
                      </a:txBody>
                      <a:tcPr marL="121920" marR="121920" marT="60960" marB="60960">
                        <a:solidFill>
                          <a:srgbClr val="E84E10"/>
                        </a:solidFill>
                      </a:tcPr>
                    </a:tc>
                    <a:extLst>
                      <a:ext uri="{0D108BD9-81ED-4DB2-BD59-A6C34878D82A}">
                        <a16:rowId xmlns:a16="http://schemas.microsoft.com/office/drawing/2014/main" val="4282699494"/>
                      </a:ext>
                    </a:extLst>
                  </a:tr>
                  <a:tr h="1346793">
                    <a:tc>
                      <a:txBody>
                        <a:bodyPr/>
                        <a:lstStyle/>
                        <a:p>
                          <a:r>
                            <a:rPr lang="en-US" sz="2700" dirty="0"/>
                            <a:t>Let </a:t>
                          </a:r>
                          <a14:m>
                            <m:oMath xmlns:m="http://schemas.openxmlformats.org/officeDocument/2006/math">
                              <m:r>
                                <a:rPr lang="en-US" sz="2700" i="1" baseline="0" dirty="0" smtClean="0">
                                  <a:latin typeface="Cambria Math" panose="02040503050406030204" pitchFamily="18" charset="0"/>
                                </a:rPr>
                                <m:t>𝑋</m:t>
                              </m:r>
                            </m:oMath>
                          </a14:m>
                          <a:r>
                            <a:rPr lang="en-US" sz="2700" baseline="0" dirty="0"/>
                            <a:t> be an RV with </a:t>
                          </a:r>
                          <a14:m>
                            <m:oMath xmlns:m="http://schemas.openxmlformats.org/officeDocument/2006/math">
                              <m:sSub>
                                <m:sSubPr>
                                  <m:ctrlPr>
                                    <a:rPr lang="en-US" sz="2700" b="0" i="1" dirty="0" smtClean="0">
                                      <a:latin typeface="Cambria Math" panose="02040503050406030204" pitchFamily="18" charset="0"/>
                                      <a:ea typeface="Cambria Math" panose="02040503050406030204" pitchFamily="18" charset="0"/>
                                    </a:rPr>
                                  </m:ctrlPr>
                                </m:sSubPr>
                                <m:e>
                                  <m:r>
                                    <a:rPr lang="en-US" sz="2700" b="0" i="1" dirty="0" smtClean="0">
                                      <a:latin typeface="Cambria Math" panose="02040503050406030204" pitchFamily="18" charset="0"/>
                                      <a:ea typeface="Cambria Math" panose="02040503050406030204" pitchFamily="18" charset="0"/>
                                    </a:rPr>
                                    <m:t>𝜇</m:t>
                                  </m:r>
                                </m:e>
                                <m:sub>
                                  <m:r>
                                    <a:rPr lang="en-US" sz="2700" b="0" i="1" dirty="0" smtClean="0">
                                      <a:latin typeface="Cambria Math" panose="02040503050406030204" pitchFamily="18" charset="0"/>
                                      <a:ea typeface="Cambria Math" panose="02040503050406030204" pitchFamily="18" charset="0"/>
                                    </a:rPr>
                                    <m:t>𝑋</m:t>
                                  </m:r>
                                </m:sub>
                              </m:sSub>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𝐸</m:t>
                              </m:r>
                              <m:d>
                                <m:dPr>
                                  <m:begChr m:val="["/>
                                  <m:endChr m:val="]"/>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oMath>
                          </a14:m>
                          <a:r>
                            <a:rPr lang="en-US" sz="2700" baseline="0" dirty="0"/>
                            <a:t>. </a:t>
                          </a:r>
                          <a:r>
                            <a:rPr lang="en-US" sz="2700" dirty="0"/>
                            <a:t>Then the variance of X </a:t>
                          </a:r>
                          <a:r>
                            <a:rPr lang="en-US" sz="2700" baseline="0" dirty="0"/>
                            <a:t>is given by</a:t>
                          </a:r>
                        </a:p>
                        <a:p>
                          <a:pPr/>
                          <a14:m>
                            <m:oMathPara xmlns:m="http://schemas.openxmlformats.org/officeDocument/2006/math">
                              <m:oMathParaPr>
                                <m:jc m:val="centerGroup"/>
                              </m:oMathParaPr>
                              <m:oMath xmlns:m="http://schemas.openxmlformats.org/officeDocument/2006/math">
                                <m:r>
                                  <a:rPr lang="en-US" sz="2700" b="0" i="1" dirty="0" smtClean="0">
                                    <a:latin typeface="Cambria Math" panose="02040503050406030204" pitchFamily="18" charset="0"/>
                                    <a:ea typeface="Cambria Math" panose="02040503050406030204" pitchFamily="18" charset="0"/>
                                  </a:rPr>
                                  <m:t>𝑉𝑎𝑟</m:t>
                                </m:r>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𝐸</m:t>
                                </m:r>
                                <m:d>
                                  <m:dPr>
                                    <m:begChr m:val="["/>
                                    <m:endChr m:val="]"/>
                                    <m:ctrlPr>
                                      <a:rPr lang="en-US" sz="2700" b="0" i="1" dirty="0" smtClean="0">
                                        <a:latin typeface="Cambria Math" panose="02040503050406030204" pitchFamily="18" charset="0"/>
                                        <a:ea typeface="Cambria Math" panose="02040503050406030204" pitchFamily="18" charset="0"/>
                                      </a:rPr>
                                    </m:ctrlPr>
                                  </m:dPr>
                                  <m:e>
                                    <m:sSup>
                                      <m:sSupPr>
                                        <m:ctrlPr>
                                          <a:rPr lang="en-US" sz="2700" b="0" i="1" dirty="0" smtClean="0">
                                            <a:latin typeface="Cambria Math" panose="02040503050406030204" pitchFamily="18" charset="0"/>
                                            <a:ea typeface="Cambria Math" panose="02040503050406030204" pitchFamily="18" charset="0"/>
                                          </a:rPr>
                                        </m:ctrlPr>
                                      </m:sSupPr>
                                      <m:e>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𝐸</m:t>
                                            </m:r>
                                            <m:d>
                                              <m:dPr>
                                                <m:begChr m:val="["/>
                                                <m:endChr m:val="]"/>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e>
                                        </m:d>
                                      </m:e>
                                      <m:sup>
                                        <m:r>
                                          <a:rPr lang="en-US" sz="2700" b="0" i="1" dirty="0" smtClean="0">
                                            <a:latin typeface="Cambria Math" panose="02040503050406030204" pitchFamily="18" charset="0"/>
                                            <a:ea typeface="Cambria Math" panose="02040503050406030204" pitchFamily="18" charset="0"/>
                                          </a:rPr>
                                          <m:t>2</m:t>
                                        </m:r>
                                      </m:sup>
                                    </m:sSup>
                                  </m:e>
                                </m:d>
                                <m:r>
                                  <a:rPr lang="en-US" sz="2700" b="0" i="1" dirty="0" smtClean="0">
                                    <a:latin typeface="Cambria Math" panose="02040503050406030204" pitchFamily="18" charset="0"/>
                                    <a:ea typeface="Cambria Math" panose="02040503050406030204" pitchFamily="18" charset="0"/>
                                  </a:rPr>
                                  <m:t>=</m:t>
                                </m:r>
                                <m:r>
                                  <a:rPr lang="en-US" sz="2700" b="0" i="1" dirty="0" smtClean="0">
                                    <a:latin typeface="Cambria Math" panose="02040503050406030204" pitchFamily="18" charset="0"/>
                                    <a:ea typeface="Cambria Math" panose="02040503050406030204" pitchFamily="18" charset="0"/>
                                  </a:rPr>
                                  <m:t>𝐸</m:t>
                                </m:r>
                                <m:d>
                                  <m:dPr>
                                    <m:begChr m:val="["/>
                                    <m:endChr m:val="]"/>
                                    <m:ctrlPr>
                                      <a:rPr lang="en-US" sz="2700" b="0" i="1" dirty="0" smtClean="0">
                                        <a:latin typeface="Cambria Math" panose="02040503050406030204" pitchFamily="18" charset="0"/>
                                        <a:ea typeface="Cambria Math" panose="02040503050406030204" pitchFamily="18" charset="0"/>
                                      </a:rPr>
                                    </m:ctrlPr>
                                  </m:dPr>
                                  <m:e>
                                    <m:sSup>
                                      <m:sSupPr>
                                        <m:ctrlPr>
                                          <a:rPr lang="en-US" sz="2700" b="0" i="1" dirty="0" smtClean="0">
                                            <a:latin typeface="Cambria Math" panose="02040503050406030204" pitchFamily="18" charset="0"/>
                                            <a:ea typeface="Cambria Math" panose="02040503050406030204" pitchFamily="18" charset="0"/>
                                          </a:rPr>
                                        </m:ctrlPr>
                                      </m:sSupPr>
                                      <m:e>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r>
                                              <a:rPr lang="en-US" sz="2700" b="0" i="1" dirty="0" smtClean="0">
                                                <a:latin typeface="Cambria Math" panose="02040503050406030204" pitchFamily="18" charset="0"/>
                                                <a:ea typeface="Cambria Math" panose="02040503050406030204" pitchFamily="18" charset="0"/>
                                              </a:rPr>
                                              <m:t>−</m:t>
                                            </m:r>
                                            <m:sSub>
                                              <m:sSubPr>
                                                <m:ctrlPr>
                                                  <a:rPr lang="en-US" sz="2700" b="0" i="1" dirty="0" smtClean="0">
                                                    <a:latin typeface="Cambria Math" panose="02040503050406030204" pitchFamily="18" charset="0"/>
                                                    <a:ea typeface="Cambria Math" panose="02040503050406030204" pitchFamily="18" charset="0"/>
                                                  </a:rPr>
                                                </m:ctrlPr>
                                              </m:sSubPr>
                                              <m:e>
                                                <m:r>
                                                  <a:rPr lang="en-US" sz="2700" b="0" i="1" dirty="0" smtClean="0">
                                                    <a:latin typeface="Cambria Math" panose="02040503050406030204" pitchFamily="18" charset="0"/>
                                                    <a:ea typeface="Cambria Math" panose="02040503050406030204" pitchFamily="18" charset="0"/>
                                                  </a:rPr>
                                                  <m:t>𝜇</m:t>
                                                </m:r>
                                              </m:e>
                                              <m:sub>
                                                <m:r>
                                                  <a:rPr lang="en-US" sz="2700" b="0" i="1" dirty="0" smtClean="0">
                                                    <a:latin typeface="Cambria Math" panose="02040503050406030204" pitchFamily="18" charset="0"/>
                                                    <a:ea typeface="Cambria Math" panose="02040503050406030204" pitchFamily="18" charset="0"/>
                                                  </a:rPr>
                                                  <m:t>𝑋</m:t>
                                                </m:r>
                                              </m:sub>
                                            </m:sSub>
                                          </m:e>
                                        </m:d>
                                      </m:e>
                                      <m:sup>
                                        <m:r>
                                          <a:rPr lang="en-US" sz="2700" b="0" i="1" dirty="0" smtClean="0">
                                            <a:latin typeface="Cambria Math" panose="02040503050406030204" pitchFamily="18" charset="0"/>
                                            <a:ea typeface="Cambria Math" panose="02040503050406030204" pitchFamily="18" charset="0"/>
                                          </a:rPr>
                                          <m:t>2</m:t>
                                        </m:r>
                                      </m:sup>
                                    </m:sSup>
                                  </m:e>
                                </m:d>
                              </m:oMath>
                            </m:oMathPara>
                          </a14:m>
                          <a:endParaRPr lang="en-US" sz="2700" baseline="0" dirty="0"/>
                        </a:p>
                        <a:p>
                          <a:r>
                            <a:rPr lang="en-US" sz="2700" baseline="0" dirty="0"/>
                            <a:t>Notation: </a:t>
                          </a:r>
                          <a14:m>
                            <m:oMath xmlns:m="http://schemas.openxmlformats.org/officeDocument/2006/math">
                              <m:r>
                                <a:rPr lang="en-US" sz="2700" b="0" i="1" dirty="0" smtClean="0">
                                  <a:latin typeface="Cambria Math" panose="02040503050406030204" pitchFamily="18" charset="0"/>
                                  <a:ea typeface="Cambria Math" panose="02040503050406030204" pitchFamily="18" charset="0"/>
                                </a:rPr>
                                <m:t>𝑉</m:t>
                              </m:r>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oMath>
                          </a14:m>
                          <a:r>
                            <a:rPr lang="en-US" sz="2700" baseline="0" dirty="0"/>
                            <a:t>, </a:t>
                          </a:r>
                          <a14:m>
                            <m:oMath xmlns:m="http://schemas.openxmlformats.org/officeDocument/2006/math">
                              <m:r>
                                <a:rPr lang="en-US" sz="2700" b="0" i="1" dirty="0" smtClean="0">
                                  <a:latin typeface="Cambria Math" panose="02040503050406030204" pitchFamily="18" charset="0"/>
                                  <a:ea typeface="Cambria Math" panose="02040503050406030204" pitchFamily="18" charset="0"/>
                                </a:rPr>
                                <m:t>𝑉𝑎𝑟</m:t>
                              </m:r>
                              <m:d>
                                <m:dPr>
                                  <m:ctrlPr>
                                    <a:rPr lang="en-US" sz="2700" b="0" i="1" dirty="0" smtClean="0">
                                      <a:latin typeface="Cambria Math" panose="02040503050406030204" pitchFamily="18" charset="0"/>
                                      <a:ea typeface="Cambria Math" panose="02040503050406030204" pitchFamily="18" charset="0"/>
                                    </a:rPr>
                                  </m:ctrlPr>
                                </m:dPr>
                                <m:e>
                                  <m:r>
                                    <a:rPr lang="en-US" sz="2700" b="0" i="1" dirty="0" smtClean="0">
                                      <a:latin typeface="Cambria Math" panose="02040503050406030204" pitchFamily="18" charset="0"/>
                                      <a:ea typeface="Cambria Math" panose="02040503050406030204" pitchFamily="18" charset="0"/>
                                    </a:rPr>
                                    <m:t>𝑋</m:t>
                                  </m:r>
                                </m:e>
                              </m:d>
                            </m:oMath>
                          </a14:m>
                          <a:r>
                            <a:rPr lang="en-US" sz="2700" baseline="0" dirty="0"/>
                            <a:t>, </a:t>
                          </a:r>
                          <a14:m>
                            <m:oMath xmlns:m="http://schemas.openxmlformats.org/officeDocument/2006/math">
                              <m:sSup>
                                <m:sSupPr>
                                  <m:ctrlPr>
                                    <a:rPr lang="en-US" sz="2700" b="0" i="1" dirty="0" smtClean="0">
                                      <a:latin typeface="Cambria Math" panose="02040503050406030204" pitchFamily="18" charset="0"/>
                                      <a:ea typeface="Cambria Math" panose="02040503050406030204" pitchFamily="18" charset="0"/>
                                    </a:rPr>
                                  </m:ctrlPr>
                                </m:sSupPr>
                                <m:e>
                                  <m:r>
                                    <a:rPr lang="en-US" sz="2700" b="0" i="1" dirty="0" smtClean="0">
                                      <a:latin typeface="Cambria Math" panose="02040503050406030204" pitchFamily="18" charset="0"/>
                                      <a:ea typeface="Cambria Math" panose="02040503050406030204" pitchFamily="18" charset="0"/>
                                    </a:rPr>
                                    <m:t>𝜎</m:t>
                                  </m:r>
                                </m:e>
                                <m:sup>
                                  <m:r>
                                    <a:rPr lang="en-US" sz="2700" b="0" i="1" dirty="0" smtClean="0">
                                      <a:latin typeface="Cambria Math" panose="02040503050406030204" pitchFamily="18" charset="0"/>
                                      <a:ea typeface="Cambria Math" panose="02040503050406030204" pitchFamily="18" charset="0"/>
                                    </a:rPr>
                                    <m:t>2</m:t>
                                  </m:r>
                                </m:sup>
                              </m:sSup>
                            </m:oMath>
                          </a14:m>
                          <a:r>
                            <a:rPr lang="en-US" sz="2700" baseline="0" dirty="0"/>
                            <a:t>, and </a:t>
                          </a:r>
                          <a14:m>
                            <m:oMath xmlns:m="http://schemas.openxmlformats.org/officeDocument/2006/math">
                              <m:sSubSup>
                                <m:sSubSupPr>
                                  <m:ctrlPr>
                                    <a:rPr lang="en-US" sz="2700" b="0" i="1" dirty="0" smtClean="0">
                                      <a:latin typeface="Cambria Math" panose="02040503050406030204" pitchFamily="18" charset="0"/>
                                      <a:ea typeface="Cambria Math" panose="02040503050406030204" pitchFamily="18" charset="0"/>
                                    </a:rPr>
                                  </m:ctrlPr>
                                </m:sSubSupPr>
                                <m:e>
                                  <m:r>
                                    <a:rPr lang="en-US" sz="2700" b="0" i="1" dirty="0" smtClean="0">
                                      <a:latin typeface="Cambria Math" panose="02040503050406030204" pitchFamily="18" charset="0"/>
                                      <a:ea typeface="Cambria Math" panose="02040503050406030204" pitchFamily="18" charset="0"/>
                                    </a:rPr>
                                    <m:t>𝜎</m:t>
                                  </m:r>
                                </m:e>
                                <m:sub>
                                  <m:r>
                                    <a:rPr lang="en-US" sz="2700" b="0" i="1" dirty="0" smtClean="0">
                                      <a:latin typeface="Cambria Math" panose="02040503050406030204" pitchFamily="18" charset="0"/>
                                      <a:ea typeface="Cambria Math" panose="02040503050406030204" pitchFamily="18" charset="0"/>
                                    </a:rPr>
                                    <m:t>𝑋</m:t>
                                  </m:r>
                                </m:sub>
                                <m:sup>
                                  <m:r>
                                    <a:rPr lang="en-US" sz="2700" b="0" i="1" dirty="0" smtClean="0">
                                      <a:latin typeface="Cambria Math" panose="02040503050406030204" pitchFamily="18" charset="0"/>
                                      <a:ea typeface="Cambria Math" panose="02040503050406030204" pitchFamily="18" charset="0"/>
                                    </a:rPr>
                                    <m:t>2</m:t>
                                  </m:r>
                                </m:sup>
                              </m:sSubSup>
                            </m:oMath>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485" y="1295401"/>
              <a:ext cx="11101916" cy="2053019"/>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Variance</a:t>
                          </a:r>
                        </a:p>
                      </a:txBody>
                      <a:tcPr marL="121920" marR="121920" marT="60960" marB="60960">
                        <a:solidFill>
                          <a:srgbClr val="E84E10"/>
                        </a:solidFill>
                      </a:tcPr>
                    </a:tc>
                    <a:extLst>
                      <a:ext uri="{0D108BD9-81ED-4DB2-BD59-A6C34878D82A}">
                        <a16:rowId xmlns:a16="http://schemas.microsoft.com/office/drawing/2014/main" val="4282699494"/>
                      </a:ext>
                    </a:extLst>
                  </a:tr>
                  <a:tr h="1362139">
                    <a:tc>
                      <a:txBody>
                        <a:bodyPr/>
                        <a:lstStyle/>
                        <a:p>
                          <a:endParaRPr lang="en-US"/>
                        </a:p>
                      </a:txBody>
                      <a:tcPr marL="121920" marR="121920" marT="60960" marB="60960">
                        <a:blipFill>
                          <a:blip r:embed="rId2"/>
                          <a:stretch>
                            <a:fillRect l="-114" t="-57944" r="-228" b="-11215"/>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5"/>
              <p:cNvGraphicFramePr>
                <a:graphicFrameLocks/>
              </p:cNvGraphicFramePr>
              <p:nvPr>
                <p:extLst>
                  <p:ext uri="{D42A27DB-BD31-4B8C-83A1-F6EECF244321}">
                    <p14:modId xmlns:p14="http://schemas.microsoft.com/office/powerpoint/2010/main" val="2429468665"/>
                  </p:ext>
                </p:extLst>
              </p:nvPr>
            </p:nvGraphicFramePr>
            <p:xfrm>
              <a:off x="480001" y="3458214"/>
              <a:ext cx="11101916" cy="2464499"/>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Alternative Formula</a:t>
                          </a:r>
                        </a:p>
                      </a:txBody>
                      <a:tcPr marL="121920" marR="121920" marT="60960" marB="60960"/>
                    </a:tc>
                    <a:extLst>
                      <a:ext uri="{0D108BD9-81ED-4DB2-BD59-A6C34878D82A}">
                        <a16:rowId xmlns:a16="http://schemas.microsoft.com/office/drawing/2014/main" val="4282699494"/>
                      </a:ext>
                    </a:extLst>
                  </a:tr>
                  <a:tr h="1753193">
                    <a:tc>
                      <a:txBody>
                        <a:bodyPr/>
                        <a:lstStyle/>
                        <a:p>
                          <a:r>
                            <a:rPr lang="en-US" sz="2700" dirty="0"/>
                            <a:t>Let </a:t>
                          </a:r>
                          <a14:m>
                            <m:oMath xmlns:m="http://schemas.openxmlformats.org/officeDocument/2006/math">
                              <m:r>
                                <a:rPr lang="en-US" sz="2700" baseline="0" dirty="0" smtClean="0">
                                  <a:latin typeface="Cambria Math" panose="02040503050406030204" pitchFamily="18" charset="0"/>
                                </a:rPr>
                                <m:t>𝑋</m:t>
                              </m:r>
                            </m:oMath>
                          </a14:m>
                          <a:r>
                            <a:rPr lang="en-US" sz="2700" baseline="0" dirty="0"/>
                            <a:t> be an RV with </a:t>
                          </a:r>
                          <a14:m>
                            <m:oMath xmlns:m="http://schemas.openxmlformats.org/officeDocument/2006/math">
                              <m:sSub>
                                <m:sSubPr>
                                  <m:ctrlPr>
                                    <a:rPr lang="en-US" sz="2700" i="1" dirty="0" smtClean="0">
                                      <a:latin typeface="Cambria Math" panose="02040503050406030204" pitchFamily="18" charset="0"/>
                                    </a:rPr>
                                  </m:ctrlPr>
                                </m:sSubPr>
                                <m:e>
                                  <m:r>
                                    <a:rPr lang="en-US" sz="2700" dirty="0" smtClean="0">
                                      <a:latin typeface="Cambria Math" panose="02040503050406030204" pitchFamily="18" charset="0"/>
                                    </a:rPr>
                                    <m:t>𝜇</m:t>
                                  </m:r>
                                </m:e>
                                <m:sub>
                                  <m:r>
                                    <a:rPr lang="en-US" sz="2700" dirty="0" smtClean="0">
                                      <a:latin typeface="Cambria Math" panose="02040503050406030204" pitchFamily="18" charset="0"/>
                                    </a:rPr>
                                    <m:t>𝑋</m:t>
                                  </m:r>
                                </m:sub>
                              </m:sSub>
                              <m:r>
                                <a:rPr lang="en-US" sz="2700" dirty="0" smtClean="0">
                                  <a:latin typeface="Cambria Math" panose="02040503050406030204" pitchFamily="18" charset="0"/>
                                </a:rPr>
                                <m:t>=</m:t>
                              </m:r>
                              <m:r>
                                <a:rPr lang="en-US" sz="2700" dirty="0" smtClean="0">
                                  <a:latin typeface="Cambria Math" panose="02040503050406030204" pitchFamily="18" charset="0"/>
                                </a:rPr>
                                <m:t>𝐸</m:t>
                              </m:r>
                              <m:d>
                                <m:dPr>
                                  <m:begChr m:val="["/>
                                  <m:endChr m:val="]"/>
                                  <m:ctrlPr>
                                    <a:rPr lang="en-US" sz="2700" i="1" dirty="0" smtClean="0">
                                      <a:latin typeface="Cambria Math" panose="02040503050406030204" pitchFamily="18" charset="0"/>
                                    </a:rPr>
                                  </m:ctrlPr>
                                </m:dPr>
                                <m:e>
                                  <m:r>
                                    <a:rPr lang="en-US" sz="2700" dirty="0" smtClean="0">
                                      <a:latin typeface="Cambria Math" panose="02040503050406030204" pitchFamily="18" charset="0"/>
                                    </a:rPr>
                                    <m:t>𝑋</m:t>
                                  </m:r>
                                </m:e>
                              </m:d>
                            </m:oMath>
                          </a14:m>
                          <a:r>
                            <a:rPr lang="en-US" sz="2700" baseline="0" dirty="0"/>
                            <a:t>. </a:t>
                          </a:r>
                          <a:r>
                            <a:rPr lang="en-US" sz="2700" dirty="0"/>
                            <a:t>Then the variance of X </a:t>
                          </a:r>
                          <a:r>
                            <a:rPr lang="en-US" sz="2700" baseline="0" dirty="0"/>
                            <a:t>is given by</a:t>
                          </a:r>
                        </a:p>
                        <a:p>
                          <a:pPr/>
                          <a14:m>
                            <m:oMathPara xmlns:m="http://schemas.openxmlformats.org/officeDocument/2006/math">
                              <m:oMathParaPr>
                                <m:jc m:val="centerGroup"/>
                              </m:oMathParaPr>
                              <m:oMath xmlns:m="http://schemas.openxmlformats.org/officeDocument/2006/math">
                                <m:r>
                                  <a:rPr lang="en-US" sz="2700" dirty="0" smtClean="0">
                                    <a:latin typeface="Cambria Math" panose="02040503050406030204" pitchFamily="18" charset="0"/>
                                  </a:rPr>
                                  <m:t>𝑉𝑎𝑟</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𝑋</m:t>
                                    </m:r>
                                  </m:e>
                                </m:d>
                                <m:r>
                                  <a:rPr lang="en-US" sz="2700" dirty="0" smtClean="0">
                                    <a:latin typeface="Cambria Math" panose="02040503050406030204" pitchFamily="18" charset="0"/>
                                  </a:rPr>
                                  <m:t>=</m:t>
                                </m:r>
                                <m:r>
                                  <a:rPr lang="en-US" sz="2700" dirty="0" smtClean="0">
                                    <a:latin typeface="Cambria Math" panose="02040503050406030204" pitchFamily="18" charset="0"/>
                                  </a:rPr>
                                  <m:t>𝐸</m:t>
                                </m:r>
                                <m:d>
                                  <m:dPr>
                                    <m:begChr m:val="["/>
                                    <m:endChr m:val="]"/>
                                    <m:ctrlPr>
                                      <a:rPr lang="en-US" sz="2700" i="1" dirty="0" smtClean="0">
                                        <a:latin typeface="Cambria Math" panose="02040503050406030204" pitchFamily="18" charset="0"/>
                                      </a:rPr>
                                    </m:ctrlPr>
                                  </m:dPr>
                                  <m:e>
                                    <m:sSup>
                                      <m:sSupPr>
                                        <m:ctrlPr>
                                          <a:rPr lang="en-US" sz="2700" i="1" dirty="0" smtClean="0">
                                            <a:latin typeface="Cambria Math" panose="02040503050406030204" pitchFamily="18" charset="0"/>
                                          </a:rPr>
                                        </m:ctrlPr>
                                      </m:sSupPr>
                                      <m:e>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𝑋</m:t>
                                            </m:r>
                                            <m:r>
                                              <a:rPr lang="en-US" sz="2700" dirty="0" smtClean="0">
                                                <a:latin typeface="Cambria Math" panose="02040503050406030204" pitchFamily="18" charset="0"/>
                                              </a:rPr>
                                              <m:t>−</m:t>
                                            </m:r>
                                            <m:sSub>
                                              <m:sSubPr>
                                                <m:ctrlPr>
                                                  <a:rPr lang="en-US" sz="2700" i="1" dirty="0" smtClean="0">
                                                    <a:latin typeface="Cambria Math" panose="02040503050406030204" pitchFamily="18" charset="0"/>
                                                  </a:rPr>
                                                </m:ctrlPr>
                                              </m:sSubPr>
                                              <m:e>
                                                <m:r>
                                                  <a:rPr lang="en-US" sz="2700" dirty="0" smtClean="0">
                                                    <a:latin typeface="Cambria Math" panose="02040503050406030204" pitchFamily="18" charset="0"/>
                                                  </a:rPr>
                                                  <m:t>𝜇</m:t>
                                                </m:r>
                                              </m:e>
                                              <m:sub>
                                                <m:r>
                                                  <a:rPr lang="en-US" sz="2700" dirty="0" smtClean="0">
                                                    <a:latin typeface="Cambria Math" panose="02040503050406030204" pitchFamily="18" charset="0"/>
                                                  </a:rPr>
                                                  <m:t>𝑋</m:t>
                                                </m:r>
                                              </m:sub>
                                            </m:sSub>
                                          </m:e>
                                        </m:d>
                                      </m:e>
                                      <m:sup>
                                        <m:r>
                                          <a:rPr lang="en-US" sz="2700" dirty="0" smtClean="0">
                                            <a:latin typeface="Cambria Math" panose="02040503050406030204" pitchFamily="18" charset="0"/>
                                          </a:rPr>
                                          <m:t>2</m:t>
                                        </m:r>
                                      </m:sup>
                                    </m:sSup>
                                  </m:e>
                                </m:d>
                                <m:r>
                                  <a:rPr lang="en-US" sz="2700" dirty="0" smtClean="0">
                                    <a:latin typeface="Cambria Math" panose="02040503050406030204" pitchFamily="18" charset="0"/>
                                  </a:rPr>
                                  <m:t>=</m:t>
                                </m:r>
                                <m:r>
                                  <a:rPr lang="en-US" sz="2700" dirty="0" smtClean="0">
                                    <a:latin typeface="Cambria Math" panose="02040503050406030204" pitchFamily="18" charset="0"/>
                                  </a:rPr>
                                  <m:t>𝐸</m:t>
                                </m:r>
                                <m:d>
                                  <m:dPr>
                                    <m:begChr m:val="["/>
                                    <m:endChr m:val="]"/>
                                    <m:ctrlPr>
                                      <a:rPr lang="en-US" sz="2700" i="1" dirty="0" smtClean="0">
                                        <a:latin typeface="Cambria Math" panose="02040503050406030204" pitchFamily="18" charset="0"/>
                                      </a:rPr>
                                    </m:ctrlPr>
                                  </m:dPr>
                                  <m:e>
                                    <m:sSup>
                                      <m:sSupPr>
                                        <m:ctrlPr>
                                          <a:rPr lang="en-US" sz="2700" i="1" dirty="0" smtClean="0">
                                            <a:latin typeface="Cambria Math" panose="02040503050406030204" pitchFamily="18" charset="0"/>
                                          </a:rPr>
                                        </m:ctrlPr>
                                      </m:sSupPr>
                                      <m:e>
                                        <m:r>
                                          <a:rPr lang="en-US" sz="2700" dirty="0" smtClean="0">
                                            <a:latin typeface="Cambria Math" panose="02040503050406030204" pitchFamily="18" charset="0"/>
                                          </a:rPr>
                                          <m:t>𝑋</m:t>
                                        </m:r>
                                      </m:e>
                                      <m:sup>
                                        <m:r>
                                          <a:rPr lang="en-US" sz="2700" dirty="0" smtClean="0">
                                            <a:latin typeface="Cambria Math" panose="02040503050406030204" pitchFamily="18" charset="0"/>
                                          </a:rPr>
                                          <m:t>2</m:t>
                                        </m:r>
                                      </m:sup>
                                    </m:sSup>
                                    <m:r>
                                      <a:rPr lang="en-US" sz="2700" dirty="0" smtClean="0">
                                        <a:latin typeface="Cambria Math" panose="02040503050406030204" pitchFamily="18" charset="0"/>
                                      </a:rPr>
                                      <m:t>−2</m:t>
                                    </m:r>
                                    <m:sSub>
                                      <m:sSubPr>
                                        <m:ctrlPr>
                                          <a:rPr lang="en-US" sz="2700" i="1" dirty="0" smtClean="0">
                                            <a:latin typeface="Cambria Math" panose="02040503050406030204" pitchFamily="18" charset="0"/>
                                          </a:rPr>
                                        </m:ctrlPr>
                                      </m:sSubPr>
                                      <m:e>
                                        <m:r>
                                          <a:rPr lang="en-US" sz="2700" dirty="0" smtClean="0">
                                            <a:latin typeface="Cambria Math" panose="02040503050406030204" pitchFamily="18" charset="0"/>
                                          </a:rPr>
                                          <m:t>𝜇</m:t>
                                        </m:r>
                                      </m:e>
                                      <m:sub>
                                        <m:r>
                                          <a:rPr lang="en-US" sz="2700" dirty="0" smtClean="0">
                                            <a:latin typeface="Cambria Math" panose="02040503050406030204" pitchFamily="18" charset="0"/>
                                          </a:rPr>
                                          <m:t>𝑋</m:t>
                                        </m:r>
                                      </m:sub>
                                    </m:sSub>
                                    <m:r>
                                      <a:rPr lang="en-US" sz="2700" dirty="0" smtClean="0">
                                        <a:latin typeface="Cambria Math" panose="02040503050406030204" pitchFamily="18" charset="0"/>
                                      </a:rPr>
                                      <m:t>𝑋</m:t>
                                    </m:r>
                                    <m:r>
                                      <a:rPr lang="en-US" sz="2700" dirty="0" smtClean="0">
                                        <a:latin typeface="Cambria Math" panose="02040503050406030204" pitchFamily="18" charset="0"/>
                                      </a:rPr>
                                      <m:t>+</m:t>
                                    </m:r>
                                    <m:sSubSup>
                                      <m:sSubSupPr>
                                        <m:ctrlPr>
                                          <a:rPr lang="en-US" sz="2700" i="1" dirty="0" smtClean="0">
                                            <a:latin typeface="Cambria Math" panose="02040503050406030204" pitchFamily="18" charset="0"/>
                                          </a:rPr>
                                        </m:ctrlPr>
                                      </m:sSubSupPr>
                                      <m:e>
                                        <m:r>
                                          <a:rPr lang="en-US" sz="2700" dirty="0" smtClean="0">
                                            <a:latin typeface="Cambria Math" panose="02040503050406030204" pitchFamily="18" charset="0"/>
                                          </a:rPr>
                                          <m:t>𝜇</m:t>
                                        </m:r>
                                      </m:e>
                                      <m:sub>
                                        <m:r>
                                          <a:rPr lang="en-US" sz="2700" dirty="0" smtClean="0">
                                            <a:latin typeface="Cambria Math" panose="02040503050406030204" pitchFamily="18" charset="0"/>
                                          </a:rPr>
                                          <m:t>𝑋</m:t>
                                        </m:r>
                                      </m:sub>
                                      <m:sup>
                                        <m:r>
                                          <a:rPr lang="en-US" sz="2700" dirty="0" smtClean="0">
                                            <a:latin typeface="Cambria Math" panose="02040503050406030204" pitchFamily="18" charset="0"/>
                                          </a:rPr>
                                          <m:t>2</m:t>
                                        </m:r>
                                      </m:sup>
                                    </m:sSubSup>
                                  </m:e>
                                </m:d>
                              </m:oMath>
                            </m:oMathPara>
                          </a14:m>
                          <a:endParaRPr lang="en-US" sz="2700" dirty="0"/>
                        </a:p>
                        <a:p>
                          <a:endParaRPr lang="en-US" sz="2700" dirty="0"/>
                        </a:p>
                        <a:p>
                          <a:endParaRPr lang="en-US" sz="2700" b="0" i="1" dirty="0">
                            <a:latin typeface="Cambria Math" panose="02040503050406030204" pitchFamily="18" charset="0"/>
                            <a:ea typeface="Cambria Math" panose="02040503050406030204" pitchFamily="18" charset="0"/>
                          </a:endParaRPr>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5" name="Content Placeholder 5"/>
              <p:cNvGraphicFramePr>
                <a:graphicFrameLocks/>
              </p:cNvGraphicFramePr>
              <p:nvPr>
                <p:extLst>
                  <p:ext uri="{D42A27DB-BD31-4B8C-83A1-F6EECF244321}">
                    <p14:modId xmlns:p14="http://schemas.microsoft.com/office/powerpoint/2010/main" val="2429468665"/>
                  </p:ext>
                </p:extLst>
              </p:nvPr>
            </p:nvGraphicFramePr>
            <p:xfrm>
              <a:off x="480001" y="3458214"/>
              <a:ext cx="11101916" cy="2464499"/>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Alternative Formula</a:t>
                          </a:r>
                        </a:p>
                      </a:txBody>
                      <a:tcPr marL="121920" marR="121920" marT="60960" marB="60960"/>
                    </a:tc>
                    <a:extLst>
                      <a:ext uri="{0D108BD9-81ED-4DB2-BD59-A6C34878D82A}">
                        <a16:rowId xmlns:a16="http://schemas.microsoft.com/office/drawing/2014/main" val="4282699494"/>
                      </a:ext>
                    </a:extLst>
                  </a:tr>
                  <a:tr h="1773619">
                    <a:tc>
                      <a:txBody>
                        <a:bodyPr/>
                        <a:lstStyle/>
                        <a:p>
                          <a:endParaRPr lang="en-US"/>
                        </a:p>
                      </a:txBody>
                      <a:tcPr marL="121920" marR="121920" marT="60960" marB="60960">
                        <a:blipFill>
                          <a:blip r:embed="rId3"/>
                          <a:stretch>
                            <a:fillRect l="-114" t="-44286" r="-343" b="-714"/>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p:cNvSpPr/>
              <p:nvPr/>
            </p:nvSpPr>
            <p:spPr>
              <a:xfrm>
                <a:off x="3186679" y="4986501"/>
                <a:ext cx="8046141" cy="5084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67" i="1" dirty="0">
                          <a:latin typeface="Cambria Math" panose="02040503050406030204" pitchFamily="18" charset="0"/>
                          <a:ea typeface="Cambria Math" panose="02040503050406030204" pitchFamily="18" charset="0"/>
                        </a:rPr>
                        <m:t>=</m:t>
                      </m:r>
                      <m:r>
                        <a:rPr lang="en-US" sz="2667" i="1" dirty="0">
                          <a:latin typeface="Cambria Math" panose="02040503050406030204" pitchFamily="18" charset="0"/>
                          <a:ea typeface="Cambria Math" panose="02040503050406030204" pitchFamily="18" charset="0"/>
                        </a:rPr>
                        <m:t>𝐸</m:t>
                      </m:r>
                      <m:d>
                        <m:dPr>
                          <m:begChr m:val="["/>
                          <m:endChr m:val="]"/>
                          <m:ctrlPr>
                            <a:rPr lang="en-US" sz="2667" i="1" dirty="0">
                              <a:latin typeface="Cambria Math" panose="02040503050406030204" pitchFamily="18" charset="0"/>
                              <a:ea typeface="Cambria Math" panose="02040503050406030204" pitchFamily="18" charset="0"/>
                            </a:rPr>
                          </m:ctrlPr>
                        </m:dPr>
                        <m:e>
                          <m:sSup>
                            <m:sSupPr>
                              <m:ctrlPr>
                                <a:rPr lang="en-US" sz="2667" i="1" dirty="0">
                                  <a:latin typeface="Cambria Math" panose="02040503050406030204" pitchFamily="18" charset="0"/>
                                  <a:ea typeface="Cambria Math" panose="02040503050406030204" pitchFamily="18" charset="0"/>
                                </a:rPr>
                              </m:ctrlPr>
                            </m:sSupPr>
                            <m:e>
                              <m:r>
                                <a:rPr lang="en-US" sz="2667" i="1" dirty="0">
                                  <a:latin typeface="Cambria Math" panose="02040503050406030204" pitchFamily="18" charset="0"/>
                                  <a:ea typeface="Cambria Math" panose="02040503050406030204" pitchFamily="18" charset="0"/>
                                </a:rPr>
                                <m:t>𝑋</m:t>
                              </m:r>
                            </m:e>
                            <m:sup>
                              <m:r>
                                <a:rPr lang="en-US" sz="2667" i="1" dirty="0">
                                  <a:latin typeface="Cambria Math" panose="02040503050406030204" pitchFamily="18" charset="0"/>
                                  <a:ea typeface="Cambria Math" panose="02040503050406030204" pitchFamily="18" charset="0"/>
                                </a:rPr>
                                <m:t>2</m:t>
                              </m:r>
                            </m:sup>
                          </m:sSup>
                        </m:e>
                      </m:d>
                      <m:r>
                        <a:rPr lang="en-US" sz="2667" i="1" dirty="0">
                          <a:latin typeface="Cambria Math" panose="02040503050406030204" pitchFamily="18" charset="0"/>
                          <a:ea typeface="Cambria Math" panose="02040503050406030204" pitchFamily="18" charset="0"/>
                        </a:rPr>
                        <m:t>−2</m:t>
                      </m:r>
                      <m:sSub>
                        <m:sSubPr>
                          <m:ctrlPr>
                            <a:rPr lang="en-US" sz="2667" i="1" dirty="0">
                              <a:latin typeface="Cambria Math" panose="02040503050406030204" pitchFamily="18" charset="0"/>
                              <a:ea typeface="Cambria Math" panose="02040503050406030204" pitchFamily="18" charset="0"/>
                            </a:rPr>
                          </m:ctrlPr>
                        </m:sSubPr>
                        <m:e>
                          <m:r>
                            <a:rPr lang="en-US" sz="2667" i="1" dirty="0">
                              <a:latin typeface="Cambria Math" panose="02040503050406030204" pitchFamily="18" charset="0"/>
                              <a:ea typeface="Cambria Math" panose="02040503050406030204" pitchFamily="18" charset="0"/>
                            </a:rPr>
                            <m:t>𝜇</m:t>
                          </m:r>
                        </m:e>
                        <m:sub>
                          <m:r>
                            <a:rPr lang="en-US" sz="2667" i="1" dirty="0">
                              <a:latin typeface="Cambria Math" panose="02040503050406030204" pitchFamily="18" charset="0"/>
                              <a:ea typeface="Cambria Math" panose="02040503050406030204" pitchFamily="18" charset="0"/>
                            </a:rPr>
                            <m:t>𝑋</m:t>
                          </m:r>
                        </m:sub>
                      </m:sSub>
                      <m:r>
                        <a:rPr lang="en-US" sz="2667" i="1" dirty="0">
                          <a:latin typeface="Cambria Math" panose="02040503050406030204" pitchFamily="18" charset="0"/>
                          <a:ea typeface="Cambria Math" panose="02040503050406030204" pitchFamily="18" charset="0"/>
                        </a:rPr>
                        <m:t>𝐸</m:t>
                      </m:r>
                      <m:d>
                        <m:dPr>
                          <m:begChr m:val="["/>
                          <m:endChr m:val="]"/>
                          <m:ctrlPr>
                            <a:rPr lang="en-US" sz="2667" i="1" dirty="0">
                              <a:latin typeface="Cambria Math" panose="02040503050406030204" pitchFamily="18" charset="0"/>
                              <a:ea typeface="Cambria Math" panose="02040503050406030204" pitchFamily="18" charset="0"/>
                            </a:rPr>
                          </m:ctrlPr>
                        </m:dPr>
                        <m:e>
                          <m:r>
                            <a:rPr lang="en-US" sz="2667" i="1" dirty="0">
                              <a:latin typeface="Cambria Math" panose="02040503050406030204" pitchFamily="18" charset="0"/>
                              <a:ea typeface="Cambria Math" panose="02040503050406030204" pitchFamily="18" charset="0"/>
                            </a:rPr>
                            <m:t>𝑋</m:t>
                          </m:r>
                        </m:e>
                      </m:d>
                      <m:r>
                        <a:rPr lang="en-US" sz="2667" i="1" dirty="0">
                          <a:latin typeface="Cambria Math" panose="02040503050406030204" pitchFamily="18" charset="0"/>
                          <a:ea typeface="Cambria Math" panose="02040503050406030204" pitchFamily="18" charset="0"/>
                        </a:rPr>
                        <m:t>+</m:t>
                      </m:r>
                      <m:sSubSup>
                        <m:sSubSupPr>
                          <m:ctrlPr>
                            <a:rPr lang="en-US" sz="2667" i="1" dirty="0">
                              <a:latin typeface="Cambria Math" panose="02040503050406030204" pitchFamily="18" charset="0"/>
                              <a:ea typeface="Cambria Math" panose="02040503050406030204" pitchFamily="18" charset="0"/>
                            </a:rPr>
                          </m:ctrlPr>
                        </m:sSubSupPr>
                        <m:e>
                          <m:r>
                            <a:rPr lang="en-US" sz="2667" i="1" dirty="0">
                              <a:latin typeface="Cambria Math" panose="02040503050406030204" pitchFamily="18" charset="0"/>
                              <a:ea typeface="Cambria Math" panose="02040503050406030204" pitchFamily="18" charset="0"/>
                            </a:rPr>
                            <m:t>𝜇</m:t>
                          </m:r>
                        </m:e>
                        <m:sub>
                          <m:r>
                            <a:rPr lang="en-US" sz="2667" i="1" dirty="0">
                              <a:latin typeface="Cambria Math" panose="02040503050406030204" pitchFamily="18" charset="0"/>
                              <a:ea typeface="Cambria Math" panose="02040503050406030204" pitchFamily="18" charset="0"/>
                            </a:rPr>
                            <m:t>𝑋</m:t>
                          </m:r>
                        </m:sub>
                        <m:sup>
                          <m:r>
                            <a:rPr lang="en-US" sz="2667" i="1" dirty="0">
                              <a:latin typeface="Cambria Math" panose="02040503050406030204" pitchFamily="18" charset="0"/>
                              <a:ea typeface="Cambria Math" panose="02040503050406030204" pitchFamily="18" charset="0"/>
                            </a:rPr>
                            <m:t>2</m:t>
                          </m:r>
                        </m:sup>
                      </m:sSubSup>
                      <m:r>
                        <a:rPr lang="en-US" sz="2667" i="1" dirty="0">
                          <a:latin typeface="Cambria Math" panose="02040503050406030204" pitchFamily="18" charset="0"/>
                          <a:ea typeface="Cambria Math" panose="02040503050406030204" pitchFamily="18" charset="0"/>
                        </a:rPr>
                        <m:t>=</m:t>
                      </m:r>
                      <m:r>
                        <a:rPr lang="en-US" sz="2667" i="1" dirty="0">
                          <a:latin typeface="Cambria Math" panose="02040503050406030204" pitchFamily="18" charset="0"/>
                          <a:ea typeface="Cambria Math" panose="02040503050406030204" pitchFamily="18" charset="0"/>
                        </a:rPr>
                        <m:t>𝐸</m:t>
                      </m:r>
                      <m:d>
                        <m:dPr>
                          <m:begChr m:val="["/>
                          <m:endChr m:val="]"/>
                          <m:ctrlPr>
                            <a:rPr lang="en-US" sz="2667" i="1" dirty="0">
                              <a:latin typeface="Cambria Math" panose="02040503050406030204" pitchFamily="18" charset="0"/>
                              <a:ea typeface="Cambria Math" panose="02040503050406030204" pitchFamily="18" charset="0"/>
                            </a:rPr>
                          </m:ctrlPr>
                        </m:dPr>
                        <m:e>
                          <m:sSup>
                            <m:sSupPr>
                              <m:ctrlPr>
                                <a:rPr lang="en-US" sz="2667" i="1" dirty="0">
                                  <a:latin typeface="Cambria Math" panose="02040503050406030204" pitchFamily="18" charset="0"/>
                                  <a:ea typeface="Cambria Math" panose="02040503050406030204" pitchFamily="18" charset="0"/>
                                </a:rPr>
                              </m:ctrlPr>
                            </m:sSupPr>
                            <m:e>
                              <m:r>
                                <a:rPr lang="en-US" sz="2667" i="1" dirty="0">
                                  <a:latin typeface="Cambria Math" panose="02040503050406030204" pitchFamily="18" charset="0"/>
                                  <a:ea typeface="Cambria Math" panose="02040503050406030204" pitchFamily="18" charset="0"/>
                                </a:rPr>
                                <m:t>𝑋</m:t>
                              </m:r>
                            </m:e>
                            <m:sup>
                              <m:r>
                                <a:rPr lang="en-US" sz="2667" i="1" dirty="0">
                                  <a:latin typeface="Cambria Math" panose="02040503050406030204" pitchFamily="18" charset="0"/>
                                  <a:ea typeface="Cambria Math" panose="02040503050406030204" pitchFamily="18" charset="0"/>
                                </a:rPr>
                                <m:t>2</m:t>
                              </m:r>
                            </m:sup>
                          </m:sSup>
                        </m:e>
                      </m:d>
                      <m:r>
                        <a:rPr lang="en-US" sz="2667" i="1" dirty="0">
                          <a:latin typeface="Cambria Math" panose="02040503050406030204" pitchFamily="18" charset="0"/>
                          <a:ea typeface="Cambria Math" panose="02040503050406030204" pitchFamily="18" charset="0"/>
                        </a:rPr>
                        <m:t>−2</m:t>
                      </m:r>
                      <m:sSubSup>
                        <m:sSubSupPr>
                          <m:ctrlPr>
                            <a:rPr lang="en-US" sz="2667" i="1" dirty="0">
                              <a:latin typeface="Cambria Math" panose="02040503050406030204" pitchFamily="18" charset="0"/>
                              <a:ea typeface="Cambria Math" panose="02040503050406030204" pitchFamily="18" charset="0"/>
                            </a:rPr>
                          </m:ctrlPr>
                        </m:sSubSupPr>
                        <m:e>
                          <m:r>
                            <a:rPr lang="en-US" sz="2667" i="1" dirty="0">
                              <a:latin typeface="Cambria Math" panose="02040503050406030204" pitchFamily="18" charset="0"/>
                              <a:ea typeface="Cambria Math" panose="02040503050406030204" pitchFamily="18" charset="0"/>
                            </a:rPr>
                            <m:t>𝜇</m:t>
                          </m:r>
                        </m:e>
                        <m:sub>
                          <m:r>
                            <a:rPr lang="en-US" sz="2667" i="1" dirty="0">
                              <a:latin typeface="Cambria Math" panose="02040503050406030204" pitchFamily="18" charset="0"/>
                              <a:ea typeface="Cambria Math" panose="02040503050406030204" pitchFamily="18" charset="0"/>
                            </a:rPr>
                            <m:t>𝑋</m:t>
                          </m:r>
                        </m:sub>
                        <m:sup>
                          <m:r>
                            <a:rPr lang="en-US" sz="2667" i="1" dirty="0">
                              <a:latin typeface="Cambria Math" panose="02040503050406030204" pitchFamily="18" charset="0"/>
                              <a:ea typeface="Cambria Math" panose="02040503050406030204" pitchFamily="18" charset="0"/>
                            </a:rPr>
                            <m:t>2</m:t>
                          </m:r>
                        </m:sup>
                      </m:sSubSup>
                      <m:r>
                        <a:rPr lang="en-US" sz="2667" i="1" dirty="0">
                          <a:latin typeface="Cambria Math" panose="02040503050406030204" pitchFamily="18" charset="0"/>
                          <a:ea typeface="Cambria Math" panose="02040503050406030204" pitchFamily="18" charset="0"/>
                        </a:rPr>
                        <m:t>+</m:t>
                      </m:r>
                      <m:sSubSup>
                        <m:sSubSupPr>
                          <m:ctrlPr>
                            <a:rPr lang="en-US" sz="2667" i="1" dirty="0">
                              <a:latin typeface="Cambria Math" panose="02040503050406030204" pitchFamily="18" charset="0"/>
                              <a:ea typeface="Cambria Math" panose="02040503050406030204" pitchFamily="18" charset="0"/>
                            </a:rPr>
                          </m:ctrlPr>
                        </m:sSubSupPr>
                        <m:e>
                          <m:r>
                            <a:rPr lang="en-US" sz="2667" i="1" dirty="0">
                              <a:latin typeface="Cambria Math" panose="02040503050406030204" pitchFamily="18" charset="0"/>
                              <a:ea typeface="Cambria Math" panose="02040503050406030204" pitchFamily="18" charset="0"/>
                            </a:rPr>
                            <m:t>𝜇</m:t>
                          </m:r>
                        </m:e>
                        <m:sub>
                          <m:r>
                            <a:rPr lang="en-US" sz="2667" i="1" dirty="0">
                              <a:latin typeface="Cambria Math" panose="02040503050406030204" pitchFamily="18" charset="0"/>
                              <a:ea typeface="Cambria Math" panose="02040503050406030204" pitchFamily="18" charset="0"/>
                            </a:rPr>
                            <m:t>𝑋</m:t>
                          </m:r>
                        </m:sub>
                        <m:sup>
                          <m:r>
                            <a:rPr lang="en-US" sz="2667" i="1" dirty="0">
                              <a:latin typeface="Cambria Math" panose="02040503050406030204" pitchFamily="18" charset="0"/>
                              <a:ea typeface="Cambria Math" panose="02040503050406030204" pitchFamily="18" charset="0"/>
                            </a:rPr>
                            <m:t>2</m:t>
                          </m:r>
                        </m:sup>
                      </m:sSubSup>
                    </m:oMath>
                  </m:oMathPara>
                </a14:m>
                <a:endParaRPr lang="en-US" sz="2667" i="1" dirty="0">
                  <a:latin typeface="Cambria Math" panose="02040503050406030204" pitchFamily="18" charset="0"/>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186679" y="4986501"/>
                <a:ext cx="8046141" cy="508473"/>
              </a:xfrm>
              <a:prstGeom prst="rect">
                <a:avLst/>
              </a:prstGeom>
              <a:blipFill>
                <a:blip r:embed="rId4"/>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97846" y="5411183"/>
                <a:ext cx="2258823"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67" dirty="0">
                          <a:latin typeface="Cambria Math" panose="02040503050406030204" pitchFamily="18" charset="0"/>
                          <a:ea typeface="Cambria Math" panose="02040503050406030204" pitchFamily="18" charset="0"/>
                        </a:rPr>
                        <m:t>=</m:t>
                      </m:r>
                      <m:r>
                        <a:rPr lang="en-US" sz="2667" i="1" dirty="0">
                          <a:latin typeface="Cambria Math" panose="02040503050406030204" pitchFamily="18" charset="0"/>
                          <a:ea typeface="Cambria Math" panose="02040503050406030204" pitchFamily="18" charset="0"/>
                        </a:rPr>
                        <m:t>𝐸</m:t>
                      </m:r>
                      <m:d>
                        <m:dPr>
                          <m:begChr m:val="["/>
                          <m:endChr m:val="]"/>
                          <m:ctrlPr>
                            <a:rPr lang="en-US" sz="2667" i="1" dirty="0">
                              <a:latin typeface="Cambria Math" panose="02040503050406030204" pitchFamily="18" charset="0"/>
                              <a:ea typeface="Cambria Math" panose="02040503050406030204" pitchFamily="18" charset="0"/>
                            </a:rPr>
                          </m:ctrlPr>
                        </m:dPr>
                        <m:e>
                          <m:sSup>
                            <m:sSupPr>
                              <m:ctrlPr>
                                <a:rPr lang="en-US" sz="2667" i="1" dirty="0">
                                  <a:latin typeface="Cambria Math" panose="02040503050406030204" pitchFamily="18" charset="0"/>
                                  <a:ea typeface="Cambria Math" panose="02040503050406030204" pitchFamily="18" charset="0"/>
                                </a:rPr>
                              </m:ctrlPr>
                            </m:sSupPr>
                            <m:e>
                              <m:r>
                                <a:rPr lang="en-US" sz="2667" i="1" dirty="0">
                                  <a:latin typeface="Cambria Math" panose="02040503050406030204" pitchFamily="18" charset="0"/>
                                  <a:ea typeface="Cambria Math" panose="02040503050406030204" pitchFamily="18" charset="0"/>
                                </a:rPr>
                                <m:t>𝑋</m:t>
                              </m:r>
                            </m:e>
                            <m:sup>
                              <m:r>
                                <a:rPr lang="en-US" sz="2667" i="1" dirty="0">
                                  <a:latin typeface="Cambria Math" panose="02040503050406030204" pitchFamily="18" charset="0"/>
                                  <a:ea typeface="Cambria Math" panose="02040503050406030204" pitchFamily="18" charset="0"/>
                                </a:rPr>
                                <m:t>2</m:t>
                              </m:r>
                            </m:sup>
                          </m:sSup>
                        </m:e>
                      </m:d>
                      <m:r>
                        <a:rPr lang="en-US" sz="2667" i="1" dirty="0">
                          <a:latin typeface="Cambria Math" panose="02040503050406030204" pitchFamily="18" charset="0"/>
                          <a:ea typeface="Cambria Math" panose="02040503050406030204" pitchFamily="18" charset="0"/>
                        </a:rPr>
                        <m:t>−</m:t>
                      </m:r>
                      <m:sSubSup>
                        <m:sSubSupPr>
                          <m:ctrlPr>
                            <a:rPr lang="en-US" sz="2667" i="1" dirty="0">
                              <a:latin typeface="Cambria Math" panose="02040503050406030204" pitchFamily="18" charset="0"/>
                              <a:ea typeface="Cambria Math" panose="02040503050406030204" pitchFamily="18" charset="0"/>
                            </a:rPr>
                          </m:ctrlPr>
                        </m:sSubSupPr>
                        <m:e>
                          <m:r>
                            <a:rPr lang="en-US" sz="2667" i="1" dirty="0">
                              <a:latin typeface="Cambria Math" panose="02040503050406030204" pitchFamily="18" charset="0"/>
                              <a:ea typeface="Cambria Math" panose="02040503050406030204" pitchFamily="18" charset="0"/>
                            </a:rPr>
                            <m:t>𝜇</m:t>
                          </m:r>
                        </m:e>
                        <m:sub>
                          <m:r>
                            <a:rPr lang="en-US" sz="2667" i="1" dirty="0">
                              <a:latin typeface="Cambria Math" panose="02040503050406030204" pitchFamily="18" charset="0"/>
                              <a:ea typeface="Cambria Math" panose="02040503050406030204" pitchFamily="18" charset="0"/>
                            </a:rPr>
                            <m:t>𝑋</m:t>
                          </m:r>
                        </m:sub>
                        <m:sup>
                          <m:r>
                            <a:rPr lang="en-US" sz="2667" i="1" dirty="0">
                              <a:latin typeface="Cambria Math" panose="02040503050406030204" pitchFamily="18" charset="0"/>
                              <a:ea typeface="Cambria Math" panose="02040503050406030204" pitchFamily="18" charset="0"/>
                            </a:rPr>
                            <m:t>2</m:t>
                          </m:r>
                        </m:sup>
                      </m:sSubSup>
                    </m:oMath>
                  </m:oMathPara>
                </a14:m>
                <a:endParaRPr lang="en-US" sz="2667" dirty="0"/>
              </a:p>
            </p:txBody>
          </p:sp>
        </mc:Choice>
        <mc:Fallback xmlns="">
          <p:sp>
            <p:nvSpPr>
              <p:cNvPr id="3" name="Rectangle 2"/>
              <p:cNvSpPr>
                <a:spLocks noRot="1" noChangeAspect="1" noMove="1" noResize="1" noEditPoints="1" noAdjustHandles="1" noChangeArrowheads="1" noChangeShapeType="1" noTextEdit="1"/>
              </p:cNvSpPr>
              <p:nvPr/>
            </p:nvSpPr>
            <p:spPr>
              <a:xfrm>
                <a:off x="3697846" y="5411183"/>
                <a:ext cx="2258823" cy="508473"/>
              </a:xfrm>
              <a:prstGeom prst="rect">
                <a:avLst/>
              </a:prstGeom>
              <a:blipFill>
                <a:blip r:embed="rId5"/>
                <a:stretch>
                  <a:fillRect b="-7317"/>
                </a:stretch>
              </a:blipFill>
            </p:spPr>
            <p:txBody>
              <a:bodyPr/>
              <a:lstStyle/>
              <a:p>
                <a:r>
                  <a:rPr lang="en-US">
                    <a:noFill/>
                  </a:rPr>
                  <a:t> </a:t>
                </a:r>
              </a:p>
            </p:txBody>
          </p:sp>
        </mc:Fallback>
      </mc:AlternateContent>
      <p:sp>
        <p:nvSpPr>
          <p:cNvPr id="9" name="Rounded Rectangle 8"/>
          <p:cNvSpPr/>
          <p:nvPr/>
        </p:nvSpPr>
        <p:spPr>
          <a:xfrm>
            <a:off x="6242338" y="5535551"/>
            <a:ext cx="5119484" cy="7458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667" dirty="0"/>
              <a:t>Observation: always non-negative</a:t>
            </a:r>
          </a:p>
        </p:txBody>
      </p:sp>
      <p:sp>
        <p:nvSpPr>
          <p:cNvPr id="8" name="Rectangle 7"/>
          <p:cNvSpPr/>
          <p:nvPr/>
        </p:nvSpPr>
        <p:spPr>
          <a:xfrm>
            <a:off x="6105754" y="4607368"/>
            <a:ext cx="3725876" cy="474259"/>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3854706" y="5081627"/>
            <a:ext cx="3725876" cy="403061"/>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7590335" y="5091468"/>
            <a:ext cx="3483431" cy="403061"/>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2516462" y="5466478"/>
            <a:ext cx="3725876" cy="403061"/>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4059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Mathematical Expectation</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485" y="1295400"/>
              <a:ext cx="11101916" cy="3629533"/>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Theorem: </a:t>
                          </a:r>
                          <a14:m>
                            <m:oMath xmlns:m="http://schemas.openxmlformats.org/officeDocument/2006/math">
                              <m:r>
                                <a:rPr lang="en-US" sz="3700" baseline="0" smtClean="0">
                                  <a:latin typeface="Cambria Math" panose="02040503050406030204" pitchFamily="18" charset="0"/>
                                </a:rPr>
                                <m:t>𝐸</m:t>
                              </m:r>
                              <m:d>
                                <m:dPr>
                                  <m:begChr m:val="["/>
                                  <m:endChr m:val="]"/>
                                  <m:ctrlPr>
                                    <a:rPr lang="en-US" sz="3700" b="0" i="1" baseline="0" smtClean="0">
                                      <a:latin typeface="Cambria Math" panose="02040503050406030204" pitchFamily="18" charset="0"/>
                                    </a:rPr>
                                  </m:ctrlPr>
                                </m:dPr>
                                <m:e>
                                  <m:r>
                                    <a:rPr lang="en-US" sz="3700" b="0" i="1" baseline="0" smtClean="0">
                                      <a:latin typeface="Cambria Math" panose="02040503050406030204" pitchFamily="18" charset="0"/>
                                    </a:rPr>
                                    <m:t>𝑎𝑋</m:t>
                                  </m:r>
                                  <m:r>
                                    <a:rPr lang="en-US" sz="3700" b="0" i="1" baseline="0" smtClean="0">
                                      <a:latin typeface="Cambria Math" panose="02040503050406030204" pitchFamily="18" charset="0"/>
                                    </a:rPr>
                                    <m:t>+</m:t>
                                  </m:r>
                                  <m:r>
                                    <a:rPr lang="en-US" sz="3700" b="0" i="1" baseline="0" smtClean="0">
                                      <a:latin typeface="Cambria Math" panose="02040503050406030204" pitchFamily="18" charset="0"/>
                                    </a:rPr>
                                    <m:t>𝑏</m:t>
                                  </m:r>
                                </m:e>
                              </m:d>
                              <m:r>
                                <a:rPr lang="en-US" sz="3700" baseline="0" smtClean="0">
                                  <a:latin typeface="Cambria Math" panose="02040503050406030204" pitchFamily="18" charset="0"/>
                                </a:rPr>
                                <m:t>=</m:t>
                              </m:r>
                              <m:r>
                                <a:rPr lang="en-US" sz="3700" baseline="0" smtClean="0">
                                  <a:latin typeface="Cambria Math" panose="02040503050406030204" pitchFamily="18" charset="0"/>
                                </a:rPr>
                                <m:t>𝑎</m:t>
                              </m:r>
                              <m:r>
                                <a:rPr lang="en-US" sz="3700" baseline="0" smtClean="0">
                                  <a:latin typeface="Cambria Math" panose="02040503050406030204" pitchFamily="18" charset="0"/>
                                </a:rPr>
                                <m:t>⋅</m:t>
                              </m:r>
                              <m:r>
                                <a:rPr lang="en-US" sz="3700" baseline="0" smtClean="0">
                                  <a:latin typeface="Cambria Math" panose="02040503050406030204" pitchFamily="18" charset="0"/>
                                </a:rPr>
                                <m:t>𝐸</m:t>
                              </m:r>
                              <m:d>
                                <m:dPr>
                                  <m:begChr m:val="["/>
                                  <m:endChr m:val="]"/>
                                  <m:ctrlPr>
                                    <a:rPr lang="en-US" sz="3700" b="0" i="1" baseline="0" smtClean="0">
                                      <a:latin typeface="Cambria Math" panose="02040503050406030204" pitchFamily="18" charset="0"/>
                                    </a:rPr>
                                  </m:ctrlPr>
                                </m:dPr>
                                <m:e>
                                  <m:r>
                                    <m:rPr>
                                      <m:sty m:val="p"/>
                                    </m:rPr>
                                    <a:rPr lang="en-US" sz="3700" b="0" i="0" baseline="0" smtClean="0">
                                      <a:latin typeface="Cambria Math" panose="02040503050406030204" pitchFamily="18" charset="0"/>
                                    </a:rPr>
                                    <m:t>X</m:t>
                                  </m:r>
                                </m:e>
                              </m:d>
                              <m:r>
                                <a:rPr lang="en-US" sz="3700" baseline="0" smtClean="0">
                                  <a:latin typeface="Cambria Math" panose="02040503050406030204" pitchFamily="18" charset="0"/>
                                </a:rPr>
                                <m:t>+</m:t>
                              </m:r>
                              <m:r>
                                <a:rPr lang="en-US" sz="3700" baseline="0" smtClean="0">
                                  <a:latin typeface="Cambria Math" panose="02040503050406030204" pitchFamily="18" charset="0"/>
                                </a:rPr>
                                <m:t>𝑏</m:t>
                              </m:r>
                            </m:oMath>
                          </a14:m>
                          <a:endParaRPr lang="en-US" sz="3700" dirty="0"/>
                        </a:p>
                      </a:txBody>
                      <a:tcPr marL="121920" marR="121920" marT="60960" marB="60960"/>
                    </a:tc>
                    <a:extLst>
                      <a:ext uri="{0D108BD9-81ED-4DB2-BD59-A6C34878D82A}">
                        <a16:rowId xmlns:a16="http://schemas.microsoft.com/office/drawing/2014/main" val="4282699494"/>
                      </a:ext>
                    </a:extLst>
                  </a:tr>
                  <a:tr h="2904067">
                    <a:tc>
                      <a:txBody>
                        <a:bodyPr/>
                        <a:lstStyle/>
                        <a:p>
                          <a:r>
                            <a:rPr lang="en-US" sz="2700" b="1" dirty="0"/>
                            <a:t>Proof: </a:t>
                          </a:r>
                          <a:r>
                            <a:rPr lang="en-US" sz="2700" dirty="0"/>
                            <a:t>(Continuous</a:t>
                          </a:r>
                          <a:r>
                            <a:rPr lang="en-US" sz="2700" baseline="0" dirty="0"/>
                            <a:t> </a:t>
                          </a:r>
                          <a14:m>
                            <m:oMath xmlns:m="http://schemas.openxmlformats.org/officeDocument/2006/math">
                              <m:r>
                                <a:rPr lang="en-US" sz="2700" baseline="0" dirty="0" smtClean="0">
                                  <a:latin typeface="Cambria Math" panose="02040503050406030204" pitchFamily="18" charset="0"/>
                                </a:rPr>
                                <m:t>𝑋</m:t>
                              </m:r>
                            </m:oMath>
                          </a14:m>
                          <a:r>
                            <a:rPr lang="en-US" sz="2700" baseline="0" dirty="0"/>
                            <a:t> only)</a:t>
                          </a:r>
                        </a:p>
                        <a:p>
                          <a:pPr/>
                          <a14:m>
                            <m:oMathPara xmlns:m="http://schemas.openxmlformats.org/officeDocument/2006/math">
                              <m:oMathParaPr>
                                <m:jc m:val="centerGroup"/>
                              </m:oMathParaPr>
                              <m:oMath xmlns:m="http://schemas.openxmlformats.org/officeDocument/2006/math">
                                <m:r>
                                  <a:rPr lang="en-US" sz="2700" dirty="0" smtClean="0">
                                    <a:latin typeface="Cambria Math" panose="02040503050406030204" pitchFamily="18" charset="0"/>
                                  </a:rPr>
                                  <m:t>𝐸</m:t>
                                </m:r>
                                <m:d>
                                  <m:dPr>
                                    <m:begChr m:val="["/>
                                    <m:endChr m:val="]"/>
                                    <m:ctrlPr>
                                      <a:rPr lang="en-US" sz="2700" i="1" dirty="0" smtClean="0">
                                        <a:latin typeface="Cambria Math" panose="02040503050406030204" pitchFamily="18" charset="0"/>
                                      </a:rPr>
                                    </m:ctrlPr>
                                  </m:dPr>
                                  <m:e>
                                    <m:r>
                                      <a:rPr lang="en-US" sz="2700" dirty="0" smtClean="0">
                                        <a:latin typeface="Cambria Math" panose="02040503050406030204" pitchFamily="18" charset="0"/>
                                      </a:rPr>
                                      <m:t>𝑎𝑋</m:t>
                                    </m:r>
                                    <m:r>
                                      <a:rPr lang="en-US" sz="2700" dirty="0" smtClean="0">
                                        <a:latin typeface="Cambria Math" panose="02040503050406030204" pitchFamily="18" charset="0"/>
                                      </a:rPr>
                                      <m:t>+</m:t>
                                    </m:r>
                                    <m:r>
                                      <a:rPr lang="en-US" sz="2700" dirty="0" smtClean="0">
                                        <a:latin typeface="Cambria Math" panose="02040503050406030204" pitchFamily="18" charset="0"/>
                                      </a:rPr>
                                      <m:t>𝑏</m:t>
                                    </m:r>
                                  </m:e>
                                </m:d>
                                <m:r>
                                  <a:rPr lang="en-US" sz="2700" dirty="0" smtClean="0">
                                    <a:latin typeface="Cambria Math" panose="02040503050406030204" pitchFamily="18" charset="0"/>
                                  </a:rPr>
                                  <m:t>=</m:t>
                                </m:r>
                                <m:nary>
                                  <m:naryPr>
                                    <m:limLoc m:val="undOvr"/>
                                    <m:ctrlPr>
                                      <a:rPr lang="en-US" sz="2700" i="1" dirty="0" smtClean="0">
                                        <a:latin typeface="Cambria Math" panose="02040503050406030204" pitchFamily="18" charset="0"/>
                                      </a:rPr>
                                    </m:ctrlPr>
                                  </m:naryPr>
                                  <m:sub>
                                    <m:r>
                                      <m:rPr>
                                        <m:brk m:alnAt="24"/>
                                      </m:rPr>
                                      <a:rPr lang="en-US" sz="2700" dirty="0" smtClean="0">
                                        <a:latin typeface="Cambria Math" panose="02040503050406030204" pitchFamily="18" charset="0"/>
                                      </a:rPr>
                                      <m:t>−</m:t>
                                    </m:r>
                                    <m:r>
                                      <a:rPr lang="en-US" sz="2700" dirty="0" smtClean="0">
                                        <a:latin typeface="Cambria Math" panose="02040503050406030204" pitchFamily="18" charset="0"/>
                                      </a:rPr>
                                      <m:t>∞</m:t>
                                    </m:r>
                                  </m:sub>
                                  <m:sup>
                                    <m:r>
                                      <a:rPr lang="en-US" sz="2700" dirty="0" smtClean="0">
                                        <a:latin typeface="Cambria Math" panose="02040503050406030204" pitchFamily="18" charset="0"/>
                                      </a:rPr>
                                      <m:t>∞</m:t>
                                    </m:r>
                                  </m:sup>
                                  <m:e>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𝑎𝑥</m:t>
                                        </m:r>
                                        <m:r>
                                          <a:rPr lang="en-US" sz="2700" dirty="0" smtClean="0">
                                            <a:latin typeface="Cambria Math" panose="02040503050406030204" pitchFamily="18" charset="0"/>
                                          </a:rPr>
                                          <m:t>+</m:t>
                                        </m:r>
                                        <m:r>
                                          <a:rPr lang="en-US" sz="2700" dirty="0" smtClean="0">
                                            <a:latin typeface="Cambria Math" panose="02040503050406030204" pitchFamily="18" charset="0"/>
                                          </a:rPr>
                                          <m:t>𝑏</m:t>
                                        </m:r>
                                      </m:e>
                                    </m:d>
                                    <m:r>
                                      <a:rPr lang="en-US" sz="2700" dirty="0" smtClean="0">
                                        <a:latin typeface="Cambria Math" panose="02040503050406030204" pitchFamily="18" charset="0"/>
                                      </a:rPr>
                                      <m:t>⋅</m:t>
                                    </m:r>
                                    <m:r>
                                      <a:rPr lang="en-US" sz="2700" dirty="0" smtClean="0">
                                        <a:latin typeface="Cambria Math" panose="02040503050406030204" pitchFamily="18" charset="0"/>
                                      </a:rPr>
                                      <m:t>𝑓</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𝑥</m:t>
                                        </m:r>
                                      </m:e>
                                    </m:d>
                                    <m:r>
                                      <a:rPr lang="en-US" sz="2700" dirty="0" smtClean="0">
                                        <a:latin typeface="Cambria Math" panose="02040503050406030204" pitchFamily="18" charset="0"/>
                                      </a:rPr>
                                      <m:t> </m:t>
                                    </m:r>
                                    <m:r>
                                      <a:rPr lang="en-US" sz="2700" dirty="0" smtClean="0">
                                        <a:latin typeface="Cambria Math" panose="02040503050406030204" pitchFamily="18" charset="0"/>
                                      </a:rPr>
                                      <m:t>𝑑𝑥</m:t>
                                    </m:r>
                                  </m:e>
                                </m:nary>
                                <m:r>
                                  <a:rPr lang="en-US" sz="2700" dirty="0" smtClean="0">
                                    <a:latin typeface="Cambria Math" panose="02040503050406030204" pitchFamily="18" charset="0"/>
                                  </a:rPr>
                                  <m:t>=</m:t>
                                </m:r>
                                <m:nary>
                                  <m:naryPr>
                                    <m:limLoc m:val="undOvr"/>
                                    <m:ctrlPr>
                                      <a:rPr lang="en-US" sz="2700" i="1" dirty="0" smtClean="0">
                                        <a:latin typeface="Cambria Math" panose="02040503050406030204" pitchFamily="18" charset="0"/>
                                      </a:rPr>
                                    </m:ctrlPr>
                                  </m:naryPr>
                                  <m:sub>
                                    <m:r>
                                      <m:rPr>
                                        <m:brk m:alnAt="24"/>
                                      </m:rPr>
                                      <a:rPr lang="en-US" sz="2700" dirty="0" smtClean="0">
                                        <a:latin typeface="Cambria Math" panose="02040503050406030204" pitchFamily="18" charset="0"/>
                                      </a:rPr>
                                      <m:t>−</m:t>
                                    </m:r>
                                    <m:r>
                                      <a:rPr lang="en-US" sz="2700" dirty="0" smtClean="0">
                                        <a:latin typeface="Cambria Math" panose="02040503050406030204" pitchFamily="18" charset="0"/>
                                      </a:rPr>
                                      <m:t>∞</m:t>
                                    </m:r>
                                  </m:sub>
                                  <m:sup>
                                    <m:r>
                                      <a:rPr lang="en-US" sz="2700" dirty="0" smtClean="0">
                                        <a:latin typeface="Cambria Math" panose="02040503050406030204" pitchFamily="18" charset="0"/>
                                      </a:rPr>
                                      <m:t>∞</m:t>
                                    </m:r>
                                  </m:sup>
                                  <m:e>
                                    <m:r>
                                      <a:rPr lang="en-US" sz="2700" dirty="0" smtClean="0">
                                        <a:latin typeface="Cambria Math" panose="02040503050406030204" pitchFamily="18" charset="0"/>
                                      </a:rPr>
                                      <m:t>𝑎𝑥</m:t>
                                    </m:r>
                                    <m:r>
                                      <a:rPr lang="en-US" sz="2700" dirty="0" smtClean="0">
                                        <a:latin typeface="Cambria Math" panose="02040503050406030204" pitchFamily="18" charset="0"/>
                                      </a:rPr>
                                      <m:t>⋅</m:t>
                                    </m:r>
                                    <m:r>
                                      <a:rPr lang="en-US" sz="2700" dirty="0" smtClean="0">
                                        <a:latin typeface="Cambria Math" panose="02040503050406030204" pitchFamily="18" charset="0"/>
                                      </a:rPr>
                                      <m:t>𝑓</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𝑥</m:t>
                                        </m:r>
                                      </m:e>
                                    </m:d>
                                    <m:r>
                                      <a:rPr lang="en-US" sz="2700" dirty="0" smtClean="0">
                                        <a:latin typeface="Cambria Math" panose="02040503050406030204" pitchFamily="18" charset="0"/>
                                      </a:rPr>
                                      <m:t> </m:t>
                                    </m:r>
                                    <m:r>
                                      <a:rPr lang="en-US" sz="2700" dirty="0" smtClean="0">
                                        <a:latin typeface="Cambria Math" panose="02040503050406030204" pitchFamily="18" charset="0"/>
                                      </a:rPr>
                                      <m:t>𝑑𝑥</m:t>
                                    </m:r>
                                  </m:e>
                                </m:nary>
                                <m:r>
                                  <a:rPr lang="en-US" sz="2700" dirty="0" smtClean="0">
                                    <a:latin typeface="Cambria Math" panose="02040503050406030204" pitchFamily="18" charset="0"/>
                                  </a:rPr>
                                  <m:t>+</m:t>
                                </m:r>
                                <m:nary>
                                  <m:naryPr>
                                    <m:limLoc m:val="undOvr"/>
                                    <m:ctrlPr>
                                      <a:rPr lang="en-US" sz="2700" i="1" dirty="0" smtClean="0">
                                        <a:latin typeface="Cambria Math" panose="02040503050406030204" pitchFamily="18" charset="0"/>
                                      </a:rPr>
                                    </m:ctrlPr>
                                  </m:naryPr>
                                  <m:sub>
                                    <m:r>
                                      <m:rPr>
                                        <m:brk m:alnAt="24"/>
                                      </m:rPr>
                                      <a:rPr lang="en-US" sz="2700" dirty="0" smtClean="0">
                                        <a:latin typeface="Cambria Math" panose="02040503050406030204" pitchFamily="18" charset="0"/>
                                      </a:rPr>
                                      <m:t>−</m:t>
                                    </m:r>
                                    <m:r>
                                      <a:rPr lang="en-US" sz="2700" dirty="0" smtClean="0">
                                        <a:latin typeface="Cambria Math" panose="02040503050406030204" pitchFamily="18" charset="0"/>
                                      </a:rPr>
                                      <m:t>∞</m:t>
                                    </m:r>
                                  </m:sub>
                                  <m:sup>
                                    <m:r>
                                      <a:rPr lang="en-US" sz="2700" dirty="0" smtClean="0">
                                        <a:latin typeface="Cambria Math" panose="02040503050406030204" pitchFamily="18" charset="0"/>
                                      </a:rPr>
                                      <m:t>∞</m:t>
                                    </m:r>
                                  </m:sup>
                                  <m:e>
                                    <m:r>
                                      <a:rPr lang="en-US" sz="2700" dirty="0" smtClean="0">
                                        <a:latin typeface="Cambria Math" panose="02040503050406030204" pitchFamily="18" charset="0"/>
                                      </a:rPr>
                                      <m:t>𝑏</m:t>
                                    </m:r>
                                    <m:r>
                                      <a:rPr lang="en-US" sz="2700" dirty="0" smtClean="0">
                                        <a:latin typeface="Cambria Math" panose="02040503050406030204" pitchFamily="18" charset="0"/>
                                      </a:rPr>
                                      <m:t>⋅</m:t>
                                    </m:r>
                                    <m:r>
                                      <a:rPr lang="en-US" sz="2700" dirty="0" smtClean="0">
                                        <a:latin typeface="Cambria Math" panose="02040503050406030204" pitchFamily="18" charset="0"/>
                                      </a:rPr>
                                      <m:t>𝑓</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𝑥</m:t>
                                        </m:r>
                                      </m:e>
                                    </m:d>
                                    <m:r>
                                      <a:rPr lang="en-US" sz="2700" dirty="0" smtClean="0">
                                        <a:latin typeface="Cambria Math" panose="02040503050406030204" pitchFamily="18" charset="0"/>
                                      </a:rPr>
                                      <m:t> </m:t>
                                    </m:r>
                                    <m:r>
                                      <a:rPr lang="en-US" sz="2700" dirty="0" smtClean="0">
                                        <a:latin typeface="Cambria Math" panose="02040503050406030204" pitchFamily="18" charset="0"/>
                                      </a:rPr>
                                      <m:t>𝑑𝑥</m:t>
                                    </m:r>
                                  </m:e>
                                </m:nary>
                                <m:r>
                                  <a:rPr lang="en-US" sz="2700" dirty="0" smtClean="0">
                                    <a:latin typeface="Cambria Math" panose="02040503050406030204" pitchFamily="18" charset="0"/>
                                  </a:rPr>
                                  <m:t>=</m:t>
                                </m:r>
                                <m:r>
                                  <a:rPr lang="en-US" sz="2700" dirty="0" smtClean="0">
                                    <a:latin typeface="Cambria Math" panose="02040503050406030204" pitchFamily="18" charset="0"/>
                                  </a:rPr>
                                  <m:t>𝑎</m:t>
                                </m:r>
                                <m:nary>
                                  <m:naryPr>
                                    <m:limLoc m:val="undOvr"/>
                                    <m:ctrlPr>
                                      <a:rPr lang="en-US" sz="2700" i="1" dirty="0" smtClean="0">
                                        <a:latin typeface="Cambria Math" panose="02040503050406030204" pitchFamily="18" charset="0"/>
                                      </a:rPr>
                                    </m:ctrlPr>
                                  </m:naryPr>
                                  <m:sub>
                                    <m:r>
                                      <m:rPr>
                                        <m:brk m:alnAt="24"/>
                                      </m:rPr>
                                      <a:rPr lang="en-US" sz="2700" dirty="0" smtClean="0">
                                        <a:latin typeface="Cambria Math" panose="02040503050406030204" pitchFamily="18" charset="0"/>
                                      </a:rPr>
                                      <m:t>−</m:t>
                                    </m:r>
                                    <m:r>
                                      <a:rPr lang="en-US" sz="2700" dirty="0" smtClean="0">
                                        <a:latin typeface="Cambria Math" panose="02040503050406030204" pitchFamily="18" charset="0"/>
                                      </a:rPr>
                                      <m:t>∞</m:t>
                                    </m:r>
                                  </m:sub>
                                  <m:sup>
                                    <m:r>
                                      <a:rPr lang="en-US" sz="2700" dirty="0" smtClean="0">
                                        <a:latin typeface="Cambria Math" panose="02040503050406030204" pitchFamily="18" charset="0"/>
                                      </a:rPr>
                                      <m:t>∞</m:t>
                                    </m:r>
                                  </m:sup>
                                  <m:e>
                                    <m:r>
                                      <a:rPr lang="en-US" sz="2700" dirty="0" smtClean="0">
                                        <a:latin typeface="Cambria Math" panose="02040503050406030204" pitchFamily="18" charset="0"/>
                                      </a:rPr>
                                      <m:t>𝑥</m:t>
                                    </m:r>
                                    <m:r>
                                      <a:rPr lang="en-US" sz="2700" dirty="0" smtClean="0">
                                        <a:latin typeface="Cambria Math" panose="02040503050406030204" pitchFamily="18" charset="0"/>
                                      </a:rPr>
                                      <m:t>⋅</m:t>
                                    </m:r>
                                    <m:r>
                                      <a:rPr lang="en-US" sz="2700" dirty="0" smtClean="0">
                                        <a:latin typeface="Cambria Math" panose="02040503050406030204" pitchFamily="18" charset="0"/>
                                      </a:rPr>
                                      <m:t>𝑓</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𝑥</m:t>
                                        </m:r>
                                      </m:e>
                                    </m:d>
                                    <m:r>
                                      <a:rPr lang="en-US" sz="2700" dirty="0" smtClean="0">
                                        <a:latin typeface="Cambria Math" panose="02040503050406030204" pitchFamily="18" charset="0"/>
                                      </a:rPr>
                                      <m:t> </m:t>
                                    </m:r>
                                    <m:r>
                                      <a:rPr lang="en-US" sz="2700" dirty="0" smtClean="0">
                                        <a:latin typeface="Cambria Math" panose="02040503050406030204" pitchFamily="18" charset="0"/>
                                      </a:rPr>
                                      <m:t>𝑑𝑥</m:t>
                                    </m:r>
                                  </m:e>
                                </m:nary>
                                <m:r>
                                  <a:rPr lang="en-US" sz="2700" dirty="0" smtClean="0">
                                    <a:latin typeface="Cambria Math" panose="02040503050406030204" pitchFamily="18" charset="0"/>
                                  </a:rPr>
                                  <m:t>+</m:t>
                                </m:r>
                                <m:r>
                                  <a:rPr lang="en-US" sz="2700" dirty="0" smtClean="0">
                                    <a:latin typeface="Cambria Math" panose="02040503050406030204" pitchFamily="18" charset="0"/>
                                  </a:rPr>
                                  <m:t>𝑏</m:t>
                                </m:r>
                                <m:nary>
                                  <m:naryPr>
                                    <m:limLoc m:val="undOvr"/>
                                    <m:ctrlPr>
                                      <a:rPr lang="en-US" sz="2700" i="1" dirty="0" smtClean="0">
                                        <a:latin typeface="Cambria Math" panose="02040503050406030204" pitchFamily="18" charset="0"/>
                                      </a:rPr>
                                    </m:ctrlPr>
                                  </m:naryPr>
                                  <m:sub>
                                    <m:r>
                                      <m:rPr>
                                        <m:brk m:alnAt="24"/>
                                      </m:rPr>
                                      <a:rPr lang="en-US" sz="2700" dirty="0" smtClean="0">
                                        <a:latin typeface="Cambria Math" panose="02040503050406030204" pitchFamily="18" charset="0"/>
                                      </a:rPr>
                                      <m:t>−</m:t>
                                    </m:r>
                                    <m:r>
                                      <a:rPr lang="en-US" sz="2700" dirty="0" smtClean="0">
                                        <a:latin typeface="Cambria Math" panose="02040503050406030204" pitchFamily="18" charset="0"/>
                                      </a:rPr>
                                      <m:t>∞</m:t>
                                    </m:r>
                                  </m:sub>
                                  <m:sup>
                                    <m:r>
                                      <a:rPr lang="en-US" sz="2700" dirty="0" smtClean="0">
                                        <a:latin typeface="Cambria Math" panose="02040503050406030204" pitchFamily="18" charset="0"/>
                                      </a:rPr>
                                      <m:t>∞</m:t>
                                    </m:r>
                                  </m:sup>
                                  <m:e>
                                    <m:r>
                                      <a:rPr lang="en-US" sz="2700" dirty="0" smtClean="0">
                                        <a:latin typeface="Cambria Math" panose="02040503050406030204" pitchFamily="18" charset="0"/>
                                      </a:rPr>
                                      <m:t>𝑓</m:t>
                                    </m:r>
                                    <m:d>
                                      <m:dPr>
                                        <m:ctrlPr>
                                          <a:rPr lang="en-US" sz="2700" i="1" dirty="0" smtClean="0">
                                            <a:latin typeface="Cambria Math" panose="02040503050406030204" pitchFamily="18" charset="0"/>
                                          </a:rPr>
                                        </m:ctrlPr>
                                      </m:dPr>
                                      <m:e>
                                        <m:r>
                                          <a:rPr lang="en-US" sz="2700" dirty="0" smtClean="0">
                                            <a:latin typeface="Cambria Math" panose="02040503050406030204" pitchFamily="18" charset="0"/>
                                          </a:rPr>
                                          <m:t>𝑥</m:t>
                                        </m:r>
                                      </m:e>
                                    </m:d>
                                    <m:r>
                                      <a:rPr lang="en-US" sz="2700" dirty="0" smtClean="0">
                                        <a:latin typeface="Cambria Math" panose="02040503050406030204" pitchFamily="18" charset="0"/>
                                      </a:rPr>
                                      <m:t> </m:t>
                                    </m:r>
                                    <m:r>
                                      <a:rPr lang="en-US" sz="2700" dirty="0" smtClean="0">
                                        <a:latin typeface="Cambria Math" panose="02040503050406030204" pitchFamily="18" charset="0"/>
                                      </a:rPr>
                                      <m:t>𝑑𝑥</m:t>
                                    </m:r>
                                  </m:e>
                                </m:nary>
                                <m:r>
                                  <a:rPr lang="en-US" sz="2700" dirty="0" smtClean="0">
                                    <a:latin typeface="Cambria Math" panose="02040503050406030204" pitchFamily="18" charset="0"/>
                                  </a:rPr>
                                  <m:t>=</m:t>
                                </m:r>
                                <m:r>
                                  <a:rPr lang="en-US" sz="2700" dirty="0" smtClean="0">
                                    <a:latin typeface="Cambria Math" panose="02040503050406030204" pitchFamily="18" charset="0"/>
                                  </a:rPr>
                                  <m:t>𝑎</m:t>
                                </m:r>
                                <m:r>
                                  <a:rPr lang="en-US" sz="2700" dirty="0" smtClean="0">
                                    <a:latin typeface="Cambria Math" panose="02040503050406030204" pitchFamily="18" charset="0"/>
                                  </a:rPr>
                                  <m:t>⋅</m:t>
                                </m:r>
                                <m:r>
                                  <a:rPr lang="en-US" sz="2700" dirty="0" smtClean="0">
                                    <a:latin typeface="Cambria Math" panose="02040503050406030204" pitchFamily="18" charset="0"/>
                                  </a:rPr>
                                  <m:t>𝐸</m:t>
                                </m:r>
                                <m:d>
                                  <m:dPr>
                                    <m:begChr m:val="["/>
                                    <m:endChr m:val="]"/>
                                    <m:ctrlPr>
                                      <a:rPr lang="en-US" sz="2700" i="1" dirty="0" smtClean="0">
                                        <a:latin typeface="Cambria Math" panose="02040503050406030204" pitchFamily="18" charset="0"/>
                                      </a:rPr>
                                    </m:ctrlPr>
                                  </m:dPr>
                                  <m:e>
                                    <m:r>
                                      <a:rPr lang="en-US" sz="2700" dirty="0" smtClean="0">
                                        <a:latin typeface="Cambria Math" panose="02040503050406030204" pitchFamily="18" charset="0"/>
                                      </a:rPr>
                                      <m:t>𝑋</m:t>
                                    </m:r>
                                  </m:e>
                                </m:d>
                                <m:r>
                                  <a:rPr lang="en-US" sz="2700" dirty="0" smtClean="0">
                                    <a:latin typeface="Cambria Math" panose="02040503050406030204" pitchFamily="18" charset="0"/>
                                  </a:rPr>
                                  <m:t>+</m:t>
                                </m:r>
                                <m:r>
                                  <a:rPr lang="en-US" sz="2700" dirty="0" smtClean="0">
                                    <a:latin typeface="Cambria Math" panose="02040503050406030204" pitchFamily="18" charset="0"/>
                                  </a:rPr>
                                  <m:t>𝑏</m:t>
                                </m:r>
                                <m:r>
                                  <a:rPr lang="en-US" sz="2700" dirty="0" smtClean="0">
                                    <a:latin typeface="Cambria Math" panose="02040503050406030204" pitchFamily="18" charset="0"/>
                                  </a:rPr>
                                  <m:t> ∎</m:t>
                                </m:r>
                              </m:oMath>
                            </m:oMathPara>
                          </a14:m>
                          <a:endParaRPr lang="en-US" sz="2700" b="0" dirty="0">
                            <a:ea typeface="Cambria Math" panose="02040503050406030204" pitchFamily="18" charset="0"/>
                          </a:endParaRPr>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485" y="1295400"/>
              <a:ext cx="11101916" cy="3629533"/>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3"/>
                          <a:stretch>
                            <a:fillRect l="-114" t="-64815" r="-228" b="-766667"/>
                          </a:stretch>
                        </a:blipFill>
                      </a:tcPr>
                    </a:tc>
                    <a:extLst>
                      <a:ext uri="{0D108BD9-81ED-4DB2-BD59-A6C34878D82A}">
                        <a16:rowId xmlns:a16="http://schemas.microsoft.com/office/drawing/2014/main" val="4282699494"/>
                      </a:ext>
                    </a:extLst>
                  </a:tr>
                  <a:tr h="2938653">
                    <a:tc>
                      <a:txBody>
                        <a:bodyPr/>
                        <a:lstStyle/>
                        <a:p>
                          <a:endParaRPr lang="en-US"/>
                        </a:p>
                      </a:txBody>
                      <a:tcPr marL="121920" marR="121920" marT="60960" marB="60960">
                        <a:blipFill>
                          <a:blip r:embed="rId3"/>
                          <a:stretch>
                            <a:fillRect l="-114" t="-38362" r="-228" b="-78448"/>
                          </a:stretch>
                        </a:blipFill>
                      </a:tcPr>
                    </a:tc>
                    <a:extLst>
                      <a:ext uri="{0D108BD9-81ED-4DB2-BD59-A6C34878D82A}">
                        <a16:rowId xmlns:a16="http://schemas.microsoft.com/office/drawing/2014/main" val="2257841623"/>
                      </a:ext>
                    </a:extLst>
                  </a:tr>
                </a:tbl>
              </a:graphicData>
            </a:graphic>
          </p:graphicFrame>
        </mc:Fallback>
      </mc:AlternateContent>
      <p:sp>
        <p:nvSpPr>
          <p:cNvPr id="5" name="Rectangle 4"/>
          <p:cNvSpPr/>
          <p:nvPr/>
        </p:nvSpPr>
        <p:spPr>
          <a:xfrm>
            <a:off x="528767" y="2087271"/>
            <a:ext cx="5479451" cy="1531315"/>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6008217" y="2087271"/>
            <a:ext cx="5343348" cy="1677621"/>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780734" y="3618585"/>
            <a:ext cx="5120641" cy="1232747"/>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6008218" y="3872181"/>
            <a:ext cx="5120641" cy="910879"/>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8F52606-D2AF-CF8C-E41C-FC15FC7C34A7}"/>
                  </a:ext>
                </a:extLst>
              </p:cNvPr>
              <p:cNvSpPr txBox="1"/>
              <p:nvPr/>
            </p:nvSpPr>
            <p:spPr>
              <a:xfrm>
                <a:off x="780734" y="5010398"/>
                <a:ext cx="10801666" cy="1077218"/>
              </a:xfrm>
              <a:prstGeom prst="rect">
                <a:avLst/>
              </a:prstGeom>
              <a:noFill/>
            </p:spPr>
            <p:txBody>
              <a:bodyPr wrap="square">
                <a:spAutoFit/>
              </a:bodyPr>
              <a:lstStyle/>
              <a:p>
                <a:pPr>
                  <a:lnSpc>
                    <a:spcPct val="100000"/>
                  </a:lnSpc>
                </a:pPr>
                <a:r>
                  <a:rPr lang="en-US" sz="3200" b="0" dirty="0"/>
                  <a:t>If</a:t>
                </a:r>
                <a:r>
                  <a:rPr lang="en-US" sz="3200" b="0" baseline="0" dirty="0"/>
                  <a:t> </a:t>
                </a:r>
                <a14:m>
                  <m:oMath xmlns:m="http://schemas.openxmlformats.org/officeDocument/2006/math">
                    <m:r>
                      <a:rPr lang="en-US" sz="3200" b="0" i="1" baseline="0" dirty="0" smtClean="0">
                        <a:latin typeface="Cambria Math" panose="02040503050406030204" pitchFamily="18" charset="0"/>
                      </a:rPr>
                      <m:t>𝑋</m:t>
                    </m:r>
                  </m:oMath>
                </a14:m>
                <a:r>
                  <a:rPr lang="en-US" sz="3200" b="0" baseline="0" dirty="0"/>
                  <a:t> and </a:t>
                </a:r>
                <a14:m>
                  <m:oMath xmlns:m="http://schemas.openxmlformats.org/officeDocument/2006/math">
                    <m:r>
                      <a:rPr lang="en-US" sz="3200" b="0" i="1" baseline="0" dirty="0" smtClean="0">
                        <a:latin typeface="Cambria Math" panose="02040503050406030204" pitchFamily="18" charset="0"/>
                      </a:rPr>
                      <m:t>𝑌</m:t>
                    </m:r>
                  </m:oMath>
                </a14:m>
                <a:r>
                  <a:rPr lang="en-US" sz="3200" b="0" baseline="0" dirty="0"/>
                  <a:t> are independent RVs, then</a:t>
                </a:r>
              </a:p>
              <a:p>
                <a:pPr>
                  <a:lnSpc>
                    <a:spcPct val="100000"/>
                  </a:lnSpc>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𝑋𝑌</m:t>
                          </m:r>
                        </m:e>
                      </m:d>
                      <m:r>
                        <a:rPr lang="en-US" sz="3200" b="0" i="1" smtClean="0">
                          <a:latin typeface="Cambria Math" panose="02040503050406030204" pitchFamily="18" charset="0"/>
                        </a:rPr>
                        <m:t>=</m:t>
                      </m:r>
                      <m:r>
                        <a:rPr lang="en-US" sz="3200" b="0" i="1" smtClean="0">
                          <a:latin typeface="Cambria Math" panose="02040503050406030204" pitchFamily="18" charset="0"/>
                        </a:rPr>
                        <m:t>𝐸</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𝐸</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𝑌</m:t>
                          </m:r>
                        </m:e>
                      </m:d>
                    </m:oMath>
                  </m:oMathPara>
                </a14:m>
                <a:endParaRPr lang="en-US" sz="3200" dirty="0"/>
              </a:p>
            </p:txBody>
          </p:sp>
        </mc:Choice>
        <mc:Fallback xmlns="">
          <p:sp>
            <p:nvSpPr>
              <p:cNvPr id="3" name="TextBox 2">
                <a:extLst>
                  <a:ext uri="{FF2B5EF4-FFF2-40B4-BE49-F238E27FC236}">
                    <a16:creationId xmlns:a16="http://schemas.microsoft.com/office/drawing/2014/main" id="{28F52606-D2AF-CF8C-E41C-FC15FC7C34A7}"/>
                  </a:ext>
                </a:extLst>
              </p:cNvPr>
              <p:cNvSpPr txBox="1">
                <a:spLocks noRot="1" noChangeAspect="1" noMove="1" noResize="1" noEditPoints="1" noAdjustHandles="1" noChangeArrowheads="1" noChangeShapeType="1" noTextEdit="1"/>
              </p:cNvSpPr>
              <p:nvPr/>
            </p:nvSpPr>
            <p:spPr>
              <a:xfrm>
                <a:off x="780734" y="5010398"/>
                <a:ext cx="10801666" cy="1077218"/>
              </a:xfrm>
              <a:prstGeom prst="rect">
                <a:avLst/>
              </a:prstGeom>
              <a:blipFill>
                <a:blip r:embed="rId4"/>
                <a:stretch>
                  <a:fillRect l="-1408" t="-6977"/>
                </a:stretch>
              </a:blipFill>
            </p:spPr>
            <p:txBody>
              <a:bodyPr/>
              <a:lstStyle/>
              <a:p>
                <a:r>
                  <a:rPr lang="en-US">
                    <a:noFill/>
                  </a:rPr>
                  <a:t> </a:t>
                </a:r>
              </a:p>
            </p:txBody>
          </p:sp>
        </mc:Fallback>
      </mc:AlternateContent>
    </p:spTree>
    <p:extLst>
      <p:ext uri="{BB962C8B-B14F-4D97-AF65-F5344CB8AC3E}">
        <p14:creationId xmlns:p14="http://schemas.microsoft.com/office/powerpoint/2010/main" val="36296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Covariance between Random Variables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001" y="2639740"/>
              <a:ext cx="11101916" cy="22529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Covariance </a:t>
                          </a:r>
                          <a:r>
                            <a:rPr lang="en-US" sz="3700" baseline="0" dirty="0"/>
                            <a:t> (denoted by </a:t>
                          </a:r>
                          <a14:m>
                            <m:oMath xmlns:m="http://schemas.openxmlformats.org/officeDocument/2006/math">
                              <m:r>
                                <a:rPr lang="en-US" sz="3700" b="0" i="1" baseline="0" smtClean="0">
                                  <a:latin typeface="Cambria Math" panose="02040503050406030204" pitchFamily="18" charset="0"/>
                                </a:rPr>
                                <m:t>𝐶𝑜𝑣</m:t>
                              </m:r>
                              <m:d>
                                <m:dPr>
                                  <m:ctrlPr>
                                    <a:rPr lang="en-US" sz="3700" b="0" i="1" baseline="0" smtClean="0">
                                      <a:latin typeface="Cambria Math" panose="02040503050406030204" pitchFamily="18" charset="0"/>
                                    </a:rPr>
                                  </m:ctrlPr>
                                </m:dPr>
                                <m:e>
                                  <m:r>
                                    <a:rPr lang="en-US" sz="3700" b="0" i="1" baseline="0" smtClean="0">
                                      <a:latin typeface="Cambria Math" panose="02040503050406030204" pitchFamily="18" charset="0"/>
                                    </a:rPr>
                                    <m:t>𝑋</m:t>
                                  </m:r>
                                  <m:r>
                                    <a:rPr lang="en-US" sz="3700" b="0" i="1" baseline="0" smtClean="0">
                                      <a:latin typeface="Cambria Math" panose="02040503050406030204" pitchFamily="18" charset="0"/>
                                    </a:rPr>
                                    <m:t>,</m:t>
                                  </m:r>
                                  <m:r>
                                    <a:rPr lang="en-US" sz="3700" b="0" i="1" baseline="0" smtClean="0">
                                      <a:latin typeface="Cambria Math" panose="02040503050406030204" pitchFamily="18" charset="0"/>
                                    </a:rPr>
                                    <m:t>𝑌</m:t>
                                  </m:r>
                                </m:e>
                              </m:d>
                            </m:oMath>
                          </a14:m>
                          <a:r>
                            <a:rPr lang="en-US" sz="3700" baseline="0" dirty="0"/>
                            <a:t>)</a:t>
                          </a:r>
                          <a:endParaRPr lang="en-US" sz="3700" dirty="0"/>
                        </a:p>
                      </a:txBody>
                      <a:tcPr marL="121920" marR="121920" marT="60960" marB="60960"/>
                    </a:tc>
                    <a:extLst>
                      <a:ext uri="{0D108BD9-81ED-4DB2-BD59-A6C34878D82A}">
                        <a16:rowId xmlns:a16="http://schemas.microsoft.com/office/drawing/2014/main" val="4282699494"/>
                      </a:ext>
                    </a:extLst>
                  </a:tr>
                  <a:tr h="1544320">
                    <a:tc>
                      <a:txBody>
                        <a:bodyPr/>
                        <a:lstStyle/>
                        <a:p>
                          <a:r>
                            <a:rPr lang="en-US" sz="2700" dirty="0"/>
                            <a:t>Let </a:t>
                          </a:r>
                          <a14:m>
                            <m:oMath xmlns:m="http://schemas.openxmlformats.org/officeDocument/2006/math">
                              <m:r>
                                <a:rPr lang="en-US" sz="2700" i="1" dirty="0" smtClean="0">
                                  <a:latin typeface="Cambria Math" panose="02040503050406030204" pitchFamily="18" charset="0"/>
                                </a:rPr>
                                <m:t>𝑋</m:t>
                              </m:r>
                            </m:oMath>
                          </a14:m>
                          <a:r>
                            <a:rPr lang="en-US" sz="2700" dirty="0"/>
                            <a:t> and </a:t>
                          </a:r>
                          <a14:m>
                            <m:oMath xmlns:m="http://schemas.openxmlformats.org/officeDocument/2006/math">
                              <m:r>
                                <a:rPr lang="en-US" sz="2700" i="1" dirty="0" smtClean="0">
                                  <a:latin typeface="Cambria Math" panose="02040503050406030204" pitchFamily="18" charset="0"/>
                                </a:rPr>
                                <m:t>𝑌</m:t>
                              </m:r>
                            </m:oMath>
                          </a14:m>
                          <a:r>
                            <a:rPr lang="en-US" sz="2700" dirty="0"/>
                            <a:t> be RVs with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oMath>
                          </a14:m>
                          <a:r>
                            <a:rPr lang="en-US" sz="2700" baseline="0" dirty="0"/>
                            <a:t> and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e>
                              </m:d>
                            </m:oMath>
                          </a14:m>
                          <a:r>
                            <a:rPr lang="en-US" sz="2700" baseline="0" dirty="0"/>
                            <a:t>. Then</a:t>
                          </a:r>
                        </a:p>
                        <a:p>
                          <a:pPr>
                            <a:lnSpc>
                              <a:spcPct val="150000"/>
                            </a:lnSpc>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e>
                                    </m:d>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e>
                                    </m:d>
                                  </m:e>
                                </m:d>
                              </m:oMath>
                            </m:oMathPara>
                          </a14:m>
                          <a:endParaRPr lang="en-US" sz="2700" baseline="0" dirty="0"/>
                        </a:p>
                        <a:p>
                          <a:r>
                            <a:rPr lang="en-US" sz="2700" baseline="0" dirty="0"/>
                            <a:t>Notation: </a:t>
                          </a:r>
                          <a14:m>
                            <m:oMath xmlns:m="http://schemas.openxmlformats.org/officeDocument/2006/math">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 </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𝜎</m:t>
                                  </m:r>
                                </m:e>
                                <m:sub>
                                  <m:r>
                                    <a:rPr lang="en-US" sz="2700" b="0" i="1" baseline="0" smtClean="0">
                                      <a:latin typeface="Cambria Math" panose="02040503050406030204" pitchFamily="18" charset="0"/>
                                    </a:rPr>
                                    <m:t>𝑋𝑌</m:t>
                                  </m:r>
                                </m:sub>
                              </m:sSub>
                            </m:oMath>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001" y="2639740"/>
              <a:ext cx="11101916" cy="225298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2"/>
                          <a:stretch>
                            <a:fillRect l="-114" t="-10909" r="-343" b="-245455"/>
                          </a:stretch>
                        </a:blipFill>
                      </a:tcPr>
                    </a:tc>
                    <a:extLst>
                      <a:ext uri="{0D108BD9-81ED-4DB2-BD59-A6C34878D82A}">
                        <a16:rowId xmlns:a16="http://schemas.microsoft.com/office/drawing/2014/main" val="4282699494"/>
                      </a:ext>
                    </a:extLst>
                  </a:tr>
                  <a:tr h="1562100">
                    <a:tc>
                      <a:txBody>
                        <a:bodyPr/>
                        <a:lstStyle/>
                        <a:p>
                          <a:endParaRPr lang="en-US"/>
                        </a:p>
                      </a:txBody>
                      <a:tcPr marL="121920" marR="121920" marT="60960" marB="60960">
                        <a:blipFill>
                          <a:blip r:embed="rId2"/>
                          <a:stretch>
                            <a:fillRect l="-114" t="-49194" r="-343" b="-8871"/>
                          </a:stretch>
                        </a:blipFill>
                      </a:tcPr>
                    </a:tc>
                    <a:extLst>
                      <a:ext uri="{0D108BD9-81ED-4DB2-BD59-A6C34878D82A}">
                        <a16:rowId xmlns:a16="http://schemas.microsoft.com/office/drawing/2014/main" val="2257841623"/>
                      </a:ext>
                    </a:extLst>
                  </a:tr>
                </a:tbl>
              </a:graphicData>
            </a:graphic>
          </p:graphicFrame>
        </mc:Fallback>
      </mc:AlternateContent>
      <p:graphicFrame>
        <p:nvGraphicFramePr>
          <p:cNvPr id="9" name="Content Placeholder 5"/>
          <p:cNvGraphicFramePr>
            <a:graphicFrameLocks/>
          </p:cNvGraphicFramePr>
          <p:nvPr>
            <p:extLst>
              <p:ext uri="{D42A27DB-BD31-4B8C-83A1-F6EECF244321}">
                <p14:modId xmlns:p14="http://schemas.microsoft.com/office/powerpoint/2010/main" val="1775218601"/>
              </p:ext>
            </p:extLst>
          </p:nvPr>
        </p:nvGraphicFramePr>
        <p:xfrm>
          <a:off x="480000" y="1295400"/>
          <a:ext cx="11101917" cy="122428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Intuition</a:t>
                      </a:r>
                    </a:p>
                  </a:txBody>
                  <a:tcPr marL="121920" marR="121920" marT="60960" marB="60960"/>
                </a:tc>
                <a:extLst>
                  <a:ext uri="{0D108BD9-81ED-4DB2-BD59-A6C34878D82A}">
                    <a16:rowId xmlns:a16="http://schemas.microsoft.com/office/drawing/2014/main" val="4282699494"/>
                  </a:ext>
                </a:extLst>
              </a:tr>
              <a:tr h="528320">
                <a:tc>
                  <a:txBody>
                    <a:bodyPr/>
                    <a:lstStyle/>
                    <a:p>
                      <a:pPr marL="0" indent="0">
                        <a:buFont typeface="Arial" panose="020B0604020202020204" pitchFamily="34" charset="0"/>
                        <a:buNone/>
                      </a:pPr>
                      <a:r>
                        <a:rPr lang="en-US" sz="2700" dirty="0"/>
                        <a:t>Dependence of realizations of</a:t>
                      </a:r>
                      <a:r>
                        <a:rPr lang="en-US" sz="2700" baseline="0" dirty="0"/>
                        <a:t> random variables.</a:t>
                      </a:r>
                    </a:p>
                  </a:txBody>
                  <a:tcPr marL="121920" marR="121920" marT="60960" marB="60960">
                    <a:solidFill>
                      <a:srgbClr val="CBE0F1"/>
                    </a:solidFill>
                  </a:tcPr>
                </a:tc>
                <a:extLst>
                  <a:ext uri="{0D108BD9-81ED-4DB2-BD59-A6C34878D82A}">
                    <a16:rowId xmlns:a16="http://schemas.microsoft.com/office/drawing/2014/main" val="2257841623"/>
                  </a:ext>
                </a:extLst>
              </a:tr>
            </a:tbl>
          </a:graphicData>
        </a:graphic>
      </p:graphicFrame>
      <mc:AlternateContent xmlns:mc="http://schemas.openxmlformats.org/markup-compatibility/2006" xmlns:a14="http://schemas.microsoft.com/office/drawing/2010/main">
        <mc:Choice Requires="a14">
          <p:graphicFrame>
            <p:nvGraphicFramePr>
              <p:cNvPr id="8" name="Content Placeholder 5"/>
              <p:cNvGraphicFramePr>
                <a:graphicFrameLocks/>
              </p:cNvGraphicFramePr>
              <p:nvPr/>
            </p:nvGraphicFramePr>
            <p:xfrm>
              <a:off x="480000" y="5000080"/>
              <a:ext cx="11101917" cy="122428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Remark</a:t>
                          </a:r>
                        </a:p>
                      </a:txBody>
                      <a:tcPr marL="121920" marR="121920" marT="60960" marB="60960"/>
                    </a:tc>
                    <a:extLst>
                      <a:ext uri="{0D108BD9-81ED-4DB2-BD59-A6C34878D82A}">
                        <a16:rowId xmlns:a16="http://schemas.microsoft.com/office/drawing/2014/main" val="4282699494"/>
                      </a:ext>
                    </a:extLst>
                  </a:tr>
                  <a:tr h="528320">
                    <a:tc>
                      <a:txBody>
                        <a:bodyPr/>
                        <a:lstStyle/>
                        <a:p>
                          <a:pPr marL="0" indent="0">
                            <a:buFont typeface="Arial" panose="020B0604020202020204" pitchFamily="34" charset="0"/>
                            <a:buNone/>
                          </a:pPr>
                          <a:r>
                            <a:rPr lang="en-US" sz="2700" dirty="0"/>
                            <a:t>Covariance can be positive</a:t>
                          </a:r>
                          <a:r>
                            <a:rPr lang="en-US" sz="2700" baseline="0" dirty="0"/>
                            <a:t> and negative (recall: </a:t>
                          </a:r>
                          <a14:m>
                            <m:oMath xmlns:m="http://schemas.openxmlformats.org/officeDocument/2006/math">
                              <m:r>
                                <a:rPr lang="en-US" sz="2700" i="1" baseline="0" dirty="0" smtClean="0">
                                  <a:latin typeface="Cambria Math" panose="02040503050406030204" pitchFamily="18" charset="0"/>
                                </a:rPr>
                                <m:t>𝑉𝑎𝑟</m:t>
                              </m:r>
                            </m:oMath>
                          </a14:m>
                          <a:r>
                            <a:rPr lang="en-US" sz="2700" baseline="0" dirty="0"/>
                            <a:t> is always nonnegative)</a:t>
                          </a:r>
                        </a:p>
                      </a:txBody>
                      <a:tcPr marL="121920" marR="121920" marT="60960" marB="60960">
                        <a:solidFill>
                          <a:srgbClr val="CBE0F1"/>
                        </a:solidFill>
                      </a:tcPr>
                    </a:tc>
                    <a:extLst>
                      <a:ext uri="{0D108BD9-81ED-4DB2-BD59-A6C34878D82A}">
                        <a16:rowId xmlns:a16="http://schemas.microsoft.com/office/drawing/2014/main" val="2257841623"/>
                      </a:ext>
                    </a:extLst>
                  </a:tr>
                </a:tbl>
              </a:graphicData>
            </a:graphic>
          </p:graphicFrame>
        </mc:Choice>
        <mc:Fallback xmlns="">
          <p:graphicFrame>
            <p:nvGraphicFramePr>
              <p:cNvPr id="8" name="Content Placeholder 5"/>
              <p:cNvGraphicFramePr>
                <a:graphicFrameLocks/>
              </p:cNvGraphicFramePr>
              <p:nvPr/>
            </p:nvGraphicFramePr>
            <p:xfrm>
              <a:off x="480000" y="5000080"/>
              <a:ext cx="11101917" cy="122428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Remark</a:t>
                          </a:r>
                        </a:p>
                      </a:txBody>
                      <a:tcPr marL="121920" marR="121920" marT="60960" marB="60960"/>
                    </a:tc>
                    <a:extLst>
                      <a:ext uri="{0D108BD9-81ED-4DB2-BD59-A6C34878D82A}">
                        <a16:rowId xmlns:a16="http://schemas.microsoft.com/office/drawing/2014/main" val="4282699494"/>
                      </a:ext>
                    </a:extLst>
                  </a:tr>
                  <a:tr h="533400">
                    <a:tc>
                      <a:txBody>
                        <a:bodyPr/>
                        <a:lstStyle/>
                        <a:p>
                          <a:endParaRPr lang="en-US"/>
                        </a:p>
                      </a:txBody>
                      <a:tcPr marL="121920" marR="121920" marT="60960" marB="60960">
                        <a:blipFill>
                          <a:blip r:embed="rId3"/>
                          <a:stretch>
                            <a:fillRect l="-114" t="-141860" r="-343" b="-25581"/>
                          </a:stretch>
                        </a:blipFill>
                      </a:tcPr>
                    </a:tc>
                    <a:extLst>
                      <a:ext uri="{0D108BD9-81ED-4DB2-BD59-A6C34878D82A}">
                        <a16:rowId xmlns:a16="http://schemas.microsoft.com/office/drawing/2014/main" val="2257841623"/>
                      </a:ext>
                    </a:extLst>
                  </a:tr>
                </a:tbl>
              </a:graphicData>
            </a:graphic>
          </p:graphicFrame>
        </mc:Fallback>
      </mc:AlternateContent>
    </p:spTree>
    <p:extLst>
      <p:ext uri="{BB962C8B-B14F-4D97-AF65-F5344CB8AC3E}">
        <p14:creationId xmlns:p14="http://schemas.microsoft.com/office/powerpoint/2010/main" val="49685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84B7C-B966-5C99-5E0C-4BC12CC29A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08F54-1985-4C28-9BAD-AD9C3CD15037}"/>
              </a:ext>
            </a:extLst>
          </p:cNvPr>
          <p:cNvSpPr>
            <a:spLocks noGrp="1"/>
          </p:cNvSpPr>
          <p:nvPr>
            <p:ph idx="1"/>
          </p:nvPr>
        </p:nvSpPr>
        <p:spPr>
          <a:xfrm>
            <a:off x="480002" y="1296000"/>
            <a:ext cx="5615998" cy="4445149"/>
          </a:xfrm>
        </p:spPr>
        <p:txBody>
          <a:bodyPr/>
          <a:lstStyle/>
          <a:p>
            <a:r>
              <a:rPr lang="en-US" sz="3200" dirty="0"/>
              <a:t>Thinking about the Poisson distribution for homicide events again.</a:t>
            </a:r>
          </a:p>
          <a:p>
            <a:endParaRPr lang="en-US" sz="3200" dirty="0"/>
          </a:p>
          <a:p>
            <a:r>
              <a:rPr lang="en-US" sz="3200" dirty="0"/>
              <a:t>Every day is considered an </a:t>
            </a:r>
            <a:r>
              <a:rPr lang="en-US" sz="3200" b="1" i="1" dirty="0"/>
              <a:t>independent</a:t>
            </a:r>
            <a:r>
              <a:rPr lang="en-US" sz="3200" dirty="0"/>
              <a:t> random variable.</a:t>
            </a:r>
          </a:p>
          <a:p>
            <a:endParaRPr lang="en-US" sz="3200" dirty="0"/>
          </a:p>
          <a:p>
            <a:r>
              <a:rPr lang="en-US" sz="3200" dirty="0"/>
              <a:t>So for each day, we are drawing from the Poisson distribution.</a:t>
            </a:r>
          </a:p>
        </p:txBody>
      </p:sp>
      <p:pic>
        <p:nvPicPr>
          <p:cNvPr id="4" name="Picture 3">
            <a:extLst>
              <a:ext uri="{FF2B5EF4-FFF2-40B4-BE49-F238E27FC236}">
                <a16:creationId xmlns:a16="http://schemas.microsoft.com/office/drawing/2014/main" id="{2803FE68-D0E9-C7AC-ED9B-AD2EBA79FBC3}"/>
              </a:ext>
            </a:extLst>
          </p:cNvPr>
          <p:cNvPicPr>
            <a:picLocks noChangeAspect="1"/>
          </p:cNvPicPr>
          <p:nvPr/>
        </p:nvPicPr>
        <p:blipFill>
          <a:blip r:embed="rId3"/>
          <a:stretch>
            <a:fillRect/>
          </a:stretch>
        </p:blipFill>
        <p:spPr>
          <a:xfrm>
            <a:off x="6095999" y="213093"/>
            <a:ext cx="6019131" cy="5932525"/>
          </a:xfrm>
          <a:prstGeom prst="rect">
            <a:avLst/>
          </a:prstGeom>
        </p:spPr>
      </p:pic>
      <p:sp>
        <p:nvSpPr>
          <p:cNvPr id="2" name="Title 1">
            <a:extLst>
              <a:ext uri="{FF2B5EF4-FFF2-40B4-BE49-F238E27FC236}">
                <a16:creationId xmlns:a16="http://schemas.microsoft.com/office/drawing/2014/main" id="{D86A770C-00FD-3F0D-E596-6274887ADDA7}"/>
              </a:ext>
            </a:extLst>
          </p:cNvPr>
          <p:cNvSpPr>
            <a:spLocks noGrp="1"/>
          </p:cNvSpPr>
          <p:nvPr>
            <p:ph type="title"/>
          </p:nvPr>
        </p:nvSpPr>
        <p:spPr/>
        <p:txBody>
          <a:bodyPr>
            <a:normAutofit/>
          </a:bodyPr>
          <a:lstStyle/>
          <a:p>
            <a:r>
              <a:rPr lang="en-US" dirty="0"/>
              <a:t>Discrete Random Variables</a:t>
            </a:r>
          </a:p>
        </p:txBody>
      </p:sp>
    </p:spTree>
    <p:extLst>
      <p:ext uri="{BB962C8B-B14F-4D97-AF65-F5344CB8AC3E}">
        <p14:creationId xmlns:p14="http://schemas.microsoft.com/office/powerpoint/2010/main" val="2088086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Covariance between Random Variables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485" y="1295400"/>
              <a:ext cx="11101916" cy="2393887"/>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Covariance</a:t>
                          </a:r>
                          <a:r>
                            <a:rPr lang="en-US" sz="3700" baseline="0" dirty="0"/>
                            <a:t> (denoted by </a:t>
                          </a:r>
                          <a14:m>
                            <m:oMath xmlns:m="http://schemas.openxmlformats.org/officeDocument/2006/math">
                              <m:r>
                                <a:rPr lang="en-US" sz="3700" b="0" i="1" baseline="0" smtClean="0">
                                  <a:latin typeface="Cambria Math" panose="02040503050406030204" pitchFamily="18" charset="0"/>
                                </a:rPr>
                                <m:t>𝐶𝑜𝑣</m:t>
                              </m:r>
                              <m:d>
                                <m:dPr>
                                  <m:ctrlPr>
                                    <a:rPr lang="en-US" sz="3700" b="0" i="1" baseline="0" smtClean="0">
                                      <a:latin typeface="Cambria Math" panose="02040503050406030204" pitchFamily="18" charset="0"/>
                                    </a:rPr>
                                  </m:ctrlPr>
                                </m:dPr>
                                <m:e>
                                  <m:r>
                                    <a:rPr lang="en-US" sz="3700" b="0" i="1" baseline="0" smtClean="0">
                                      <a:latin typeface="Cambria Math" panose="02040503050406030204" pitchFamily="18" charset="0"/>
                                    </a:rPr>
                                    <m:t>𝑋</m:t>
                                  </m:r>
                                  <m:r>
                                    <a:rPr lang="en-US" sz="3700" b="0" i="1" baseline="0" smtClean="0">
                                      <a:latin typeface="Cambria Math" panose="02040503050406030204" pitchFamily="18" charset="0"/>
                                    </a:rPr>
                                    <m:t>,</m:t>
                                  </m:r>
                                  <m:r>
                                    <a:rPr lang="en-US" sz="3700" b="0" i="1" baseline="0" smtClean="0">
                                      <a:latin typeface="Cambria Math" panose="02040503050406030204" pitchFamily="18" charset="0"/>
                                    </a:rPr>
                                    <m:t>𝑌</m:t>
                                  </m:r>
                                </m:e>
                              </m:d>
                            </m:oMath>
                          </a14:m>
                          <a:r>
                            <a:rPr lang="en-US" sz="3700" baseline="0" dirty="0"/>
                            <a:t>)</a:t>
                          </a:r>
                          <a:endParaRPr lang="en-US" sz="3700" dirty="0"/>
                        </a:p>
                      </a:txBody>
                      <a:tcPr marL="121920" marR="121920" marT="60960" marB="60960">
                        <a:solidFill>
                          <a:srgbClr val="E84E10"/>
                        </a:solidFill>
                      </a:tcPr>
                    </a:tc>
                    <a:extLst>
                      <a:ext uri="{0D108BD9-81ED-4DB2-BD59-A6C34878D82A}">
                        <a16:rowId xmlns:a16="http://schemas.microsoft.com/office/drawing/2014/main" val="4282699494"/>
                      </a:ext>
                    </a:extLst>
                  </a:tr>
                  <a:tr h="1683512">
                    <a:tc>
                      <a:txBody>
                        <a:bodyPr/>
                        <a:lstStyle/>
                        <a:p>
                          <a:r>
                            <a:rPr lang="en-US" sz="2700" dirty="0"/>
                            <a:t>Let </a:t>
                          </a:r>
                          <a14:m>
                            <m:oMath xmlns:m="http://schemas.openxmlformats.org/officeDocument/2006/math">
                              <m:r>
                                <a:rPr lang="en-US" sz="2700" i="1" dirty="0" smtClean="0">
                                  <a:latin typeface="Cambria Math" panose="02040503050406030204" pitchFamily="18" charset="0"/>
                                </a:rPr>
                                <m:t>𝑋</m:t>
                              </m:r>
                            </m:oMath>
                          </a14:m>
                          <a:r>
                            <a:rPr lang="en-US" sz="2700" dirty="0"/>
                            <a:t> and </a:t>
                          </a:r>
                          <a14:m>
                            <m:oMath xmlns:m="http://schemas.openxmlformats.org/officeDocument/2006/math">
                              <m:r>
                                <a:rPr lang="en-US" sz="2700" i="1" dirty="0" smtClean="0">
                                  <a:latin typeface="Cambria Math" panose="02040503050406030204" pitchFamily="18" charset="0"/>
                                </a:rPr>
                                <m:t>𝑌</m:t>
                              </m:r>
                            </m:oMath>
                          </a14:m>
                          <a:r>
                            <a:rPr lang="en-US" sz="2700" dirty="0"/>
                            <a:t> be RVs with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oMath>
                          </a14:m>
                          <a:r>
                            <a:rPr lang="en-US" sz="2700" baseline="0" dirty="0"/>
                            <a:t> and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e>
                              </m:d>
                            </m:oMath>
                          </a14:m>
                          <a:r>
                            <a:rPr lang="en-US" sz="2700" baseline="0" dirty="0"/>
                            <a:t>. Then</a:t>
                          </a:r>
                        </a:p>
                        <a:p>
                          <a:pPr>
                            <a:lnSpc>
                              <a:spcPct val="150000"/>
                            </a:lnSpc>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e>
                                    </m:d>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e>
                                    </m:d>
                                  </m:e>
                                </m:d>
                              </m:oMath>
                            </m:oMathPara>
                          </a14:m>
                          <a:endParaRPr lang="en-US" sz="2700" baseline="0" dirty="0"/>
                        </a:p>
                        <a:p>
                          <a:pPr marL="0" marR="0" lvl="0" indent="0" algn="l" defTabSz="457200" rtl="0" eaLnBrk="1" fontAlgn="auto" latinLnBrk="0" hangingPunct="1">
                            <a:lnSpc>
                              <a:spcPct val="150000"/>
                            </a:lnSpc>
                            <a:spcBef>
                              <a:spcPts val="0"/>
                            </a:spcBef>
                            <a:spcAft>
                              <a:spcPts val="0"/>
                            </a:spcAft>
                            <a:buClrTx/>
                            <a:buSzTx/>
                            <a:buFontTx/>
                            <a:buNone/>
                            <a:tabLst/>
                            <a:defRPr/>
                          </a:pPr>
                          <a:r>
                            <a:rPr lang="en-US" sz="2700" baseline="0" dirty="0"/>
                            <a:t>Notation: </a:t>
                          </a:r>
                          <a14:m>
                            <m:oMath xmlns:m="http://schemas.openxmlformats.org/officeDocument/2006/math">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 </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𝜎</m:t>
                                  </m:r>
                                </m:e>
                                <m:sub>
                                  <m:r>
                                    <a:rPr lang="en-US" sz="2700" b="0" i="1" baseline="0" smtClean="0">
                                      <a:latin typeface="Cambria Math" panose="02040503050406030204" pitchFamily="18" charset="0"/>
                                    </a:rPr>
                                    <m:t>𝑋𝑌</m:t>
                                  </m:r>
                                </m:sub>
                              </m:sSub>
                            </m:oMath>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485" y="1295400"/>
              <a:ext cx="11101916" cy="2393887"/>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2"/>
                          <a:stretch>
                            <a:fillRect l="-114" t="-12727" r="-228" b="-263636"/>
                          </a:stretch>
                        </a:blipFill>
                      </a:tcPr>
                    </a:tc>
                    <a:extLst>
                      <a:ext uri="{0D108BD9-81ED-4DB2-BD59-A6C34878D82A}">
                        <a16:rowId xmlns:a16="http://schemas.microsoft.com/office/drawing/2014/main" val="4282699494"/>
                      </a:ext>
                    </a:extLst>
                  </a:tr>
                  <a:tr h="1703007">
                    <a:tc>
                      <a:txBody>
                        <a:bodyPr/>
                        <a:lstStyle/>
                        <a:p>
                          <a:endParaRPr lang="en-US"/>
                        </a:p>
                      </a:txBody>
                      <a:tcPr marL="121920" marR="121920" marT="60960" marB="60960">
                        <a:blipFill>
                          <a:blip r:embed="rId2"/>
                          <a:stretch>
                            <a:fillRect l="-114" t="-46269" r="-228" b="-8209"/>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5"/>
              <p:cNvGraphicFramePr>
                <a:graphicFrameLocks/>
              </p:cNvGraphicFramePr>
              <p:nvPr/>
            </p:nvGraphicFramePr>
            <p:xfrm>
              <a:off x="480483" y="3766039"/>
              <a:ext cx="11101916" cy="307594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Alternative Formula</a:t>
                          </a:r>
                        </a:p>
                      </a:txBody>
                      <a:tcPr marL="121920" marR="121920" marT="60960" marB="60960"/>
                    </a:tc>
                    <a:extLst>
                      <a:ext uri="{0D108BD9-81ED-4DB2-BD59-A6C34878D82A}">
                        <a16:rowId xmlns:a16="http://schemas.microsoft.com/office/drawing/2014/main" val="4282699494"/>
                      </a:ext>
                    </a:extLst>
                  </a:tr>
                  <a:tr h="2357120">
                    <a:tc>
                      <a:txBody>
                        <a:bodyPr/>
                        <a:lstStyle/>
                        <a:p>
                          <a:pPr>
                            <a:lnSpc>
                              <a:spcPct val="100000"/>
                            </a:lnSpc>
                          </a:pPr>
                          <a14:m>
                            <m:oMathPara xmlns:m="http://schemas.openxmlformats.org/officeDocument/2006/math">
                              <m:oMathParaPr>
                                <m:jc m:val="centerGroup"/>
                              </m:oMathParaPr>
                              <m:oMath xmlns:m="http://schemas.openxmlformats.org/officeDocument/2006/math">
                                <m:r>
                                  <a:rPr lang="en-US" sz="2700" b="0" i="1" u="none" dirty="0" smtClean="0">
                                    <a:latin typeface="Cambria Math" panose="02040503050406030204" pitchFamily="18" charset="0"/>
                                  </a:rPr>
                                  <m:t>𝐶𝑜𝑣</m:t>
                                </m:r>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𝑌</m:t>
                                    </m:r>
                                  </m:e>
                                </m:d>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e>
                                    </m:d>
                                    <m:d>
                                      <m:dPr>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𝑌</m:t>
                                        </m:r>
                                        <m:r>
                                          <a:rPr lang="en-US" sz="2700"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e>
                                    </m:d>
                                  </m:e>
                                </m:d>
                              </m:oMath>
                            </m:oMathPara>
                          </a14:m>
                          <a:endParaRPr lang="en-US" sz="2700" u="none" dirty="0"/>
                        </a:p>
                        <a:p>
                          <a:pPr>
                            <a:lnSpc>
                              <a:spcPct val="150000"/>
                            </a:lnSpc>
                          </a:pPr>
                          <a14:m>
                            <m:oMathPara xmlns:m="http://schemas.openxmlformats.org/officeDocument/2006/math">
                              <m:oMathParaPr>
                                <m:jc m:val="centerGroup"/>
                              </m:oMathParaPr>
                              <m:oMath xmlns:m="http://schemas.openxmlformats.org/officeDocument/2006/math">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𝑋𝑌</m:t>
                                    </m:r>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𝑋</m:t>
                                    </m:r>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𝑋</m:t>
                                        </m:r>
                                      </m:sub>
                                    </m:sSub>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𝑌</m:t>
                                    </m:r>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e>
                                </m:d>
                              </m:oMath>
                            </m:oMathPara>
                          </a14:m>
                          <a:endParaRPr lang="en-US" sz="2700" b="0" u="none" dirty="0"/>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𝑋𝑌</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𝐸</m:t>
                                </m:r>
                                <m:d>
                                  <m:dPr>
                                    <m:begChr m:val="["/>
                                    <m:endChr m:val="]"/>
                                    <m:ctrlPr>
                                      <a:rPr lang="en-US" sz="2700" b="0" i="1" u="none" dirty="0" smtClean="0">
                                        <a:latin typeface="Cambria Math" panose="02040503050406030204" pitchFamily="18" charset="0"/>
                                      </a:rPr>
                                    </m:ctrlPr>
                                  </m:dPr>
                                  <m:e>
                                    <m:r>
                                      <a:rPr lang="en-US" sz="2700" b="0" i="1" u="none" dirty="0" smtClean="0">
                                        <a:latin typeface="Cambria Math" panose="02040503050406030204" pitchFamily="18" charset="0"/>
                                      </a:rPr>
                                      <m:t>𝑋</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𝑋</m:t>
                                    </m:r>
                                  </m:sub>
                                </m:sSub>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𝐸</m:t>
                                </m:r>
                                <m:d>
                                  <m:dPr>
                                    <m:begChr m:val="["/>
                                    <m:endChr m:val="]"/>
                                    <m:ctrlPr>
                                      <a:rPr lang="en-US" sz="2700" b="0" i="1" u="none" dirty="0" smtClean="0">
                                        <a:latin typeface="Cambria Math" panose="02040503050406030204" pitchFamily="18" charset="0"/>
                                      </a:rPr>
                                    </m:ctrlPr>
                                  </m:dPr>
                                  <m:e>
                                    <m:r>
                                      <a:rPr lang="en-US" sz="2700" b="0" i="1" u="none" dirty="0" smtClean="0">
                                        <a:latin typeface="Cambria Math" panose="02040503050406030204" pitchFamily="18" charset="0"/>
                                      </a:rPr>
                                      <m:t>𝑌</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oMath>
                            </m:oMathPara>
                          </a14:m>
                          <a:endParaRPr lang="en-US" sz="2700" b="0" u="none" dirty="0"/>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𝑋𝑌</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𝑋</m:t>
                                        </m:r>
                                      </m:sub>
                                    </m:sSub>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𝑋𝑌</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oMath>
                            </m:oMathPara>
                          </a14:m>
                          <a:endParaRPr lang="en-US" sz="2700" b="0" u="none"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5" name="Content Placeholder 5"/>
              <p:cNvGraphicFramePr>
                <a:graphicFrameLocks/>
              </p:cNvGraphicFramePr>
              <p:nvPr/>
            </p:nvGraphicFramePr>
            <p:xfrm>
              <a:off x="480483" y="3766039"/>
              <a:ext cx="11101916" cy="307594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Alternative Formula</a:t>
                          </a:r>
                        </a:p>
                      </a:txBody>
                      <a:tcPr marL="121920" marR="121920" marT="60960" marB="60960"/>
                    </a:tc>
                    <a:extLst>
                      <a:ext uri="{0D108BD9-81ED-4DB2-BD59-A6C34878D82A}">
                        <a16:rowId xmlns:a16="http://schemas.microsoft.com/office/drawing/2014/main" val="4282699494"/>
                      </a:ext>
                    </a:extLst>
                  </a:tr>
                  <a:tr h="2385060">
                    <a:tc>
                      <a:txBody>
                        <a:bodyPr/>
                        <a:lstStyle/>
                        <a:p>
                          <a:endParaRPr lang="en-US"/>
                        </a:p>
                      </a:txBody>
                      <a:tcPr marL="121920" marR="121920" marT="60960" marB="60960">
                        <a:blipFill>
                          <a:blip r:embed="rId3"/>
                          <a:stretch>
                            <a:fillRect l="-114" t="-32979" r="-343" b="-532"/>
                          </a:stretch>
                        </a:blipFill>
                      </a:tcPr>
                    </a:tc>
                    <a:extLst>
                      <a:ext uri="{0D108BD9-81ED-4DB2-BD59-A6C34878D82A}">
                        <a16:rowId xmlns:a16="http://schemas.microsoft.com/office/drawing/2014/main" val="2257841623"/>
                      </a:ext>
                    </a:extLst>
                  </a:tr>
                </a:tbl>
              </a:graphicData>
            </a:graphic>
          </p:graphicFrame>
        </mc:Fallback>
      </mc:AlternateContent>
      <p:sp>
        <p:nvSpPr>
          <p:cNvPr id="8" name="Rectangle 7"/>
          <p:cNvSpPr/>
          <p:nvPr/>
        </p:nvSpPr>
        <p:spPr>
          <a:xfrm>
            <a:off x="2137889" y="5042611"/>
            <a:ext cx="8062751" cy="526693"/>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2137887" y="5569304"/>
            <a:ext cx="8062751" cy="526693"/>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2245178" y="6319182"/>
            <a:ext cx="4923719" cy="401049"/>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7168896" y="6319182"/>
            <a:ext cx="2461859" cy="401049"/>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650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Covariance between Random Variables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480485" y="1295400"/>
              <a:ext cx="11101916" cy="184150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Covariance</a:t>
                          </a:r>
                          <a:r>
                            <a:rPr lang="en-US" sz="3700" baseline="0" dirty="0"/>
                            <a:t> (denoted by </a:t>
                          </a:r>
                          <a14:m>
                            <m:oMath xmlns:m="http://schemas.openxmlformats.org/officeDocument/2006/math">
                              <m:r>
                                <a:rPr lang="en-US" sz="3700" b="0" i="1" baseline="0" smtClean="0">
                                  <a:latin typeface="Cambria Math" panose="02040503050406030204" pitchFamily="18" charset="0"/>
                                </a:rPr>
                                <m:t>𝐶𝑜𝑣</m:t>
                              </m:r>
                              <m:d>
                                <m:dPr>
                                  <m:ctrlPr>
                                    <a:rPr lang="en-US" sz="3700" b="0" i="1" baseline="0" smtClean="0">
                                      <a:latin typeface="Cambria Math" panose="02040503050406030204" pitchFamily="18" charset="0"/>
                                    </a:rPr>
                                  </m:ctrlPr>
                                </m:dPr>
                                <m:e>
                                  <m:r>
                                    <a:rPr lang="en-US" sz="3700" b="0" i="1" baseline="0" smtClean="0">
                                      <a:latin typeface="Cambria Math" panose="02040503050406030204" pitchFamily="18" charset="0"/>
                                    </a:rPr>
                                    <m:t>𝑋</m:t>
                                  </m:r>
                                  <m:r>
                                    <a:rPr lang="en-US" sz="3700" b="0" i="1" baseline="0" smtClean="0">
                                      <a:latin typeface="Cambria Math" panose="02040503050406030204" pitchFamily="18" charset="0"/>
                                    </a:rPr>
                                    <m:t>,</m:t>
                                  </m:r>
                                  <m:r>
                                    <a:rPr lang="en-US" sz="3700" b="0" i="1" baseline="0" smtClean="0">
                                      <a:latin typeface="Cambria Math" panose="02040503050406030204" pitchFamily="18" charset="0"/>
                                    </a:rPr>
                                    <m:t>𝑌</m:t>
                                  </m:r>
                                </m:e>
                              </m:d>
                            </m:oMath>
                          </a14:m>
                          <a:r>
                            <a:rPr lang="en-US" sz="3700" baseline="0" dirty="0"/>
                            <a:t>)</a:t>
                          </a:r>
                          <a:endParaRPr lang="en-US" sz="3700" dirty="0"/>
                        </a:p>
                      </a:txBody>
                      <a:tcPr marL="121920" marR="121920" marT="60960" marB="60960">
                        <a:solidFill>
                          <a:srgbClr val="E84E10"/>
                        </a:solidFill>
                      </a:tcPr>
                    </a:tc>
                    <a:extLst>
                      <a:ext uri="{0D108BD9-81ED-4DB2-BD59-A6C34878D82A}">
                        <a16:rowId xmlns:a16="http://schemas.microsoft.com/office/drawing/2014/main" val="4282699494"/>
                      </a:ext>
                    </a:extLst>
                  </a:tr>
                  <a:tr h="1137920">
                    <a:tc>
                      <a:txBody>
                        <a:bodyPr/>
                        <a:lstStyle/>
                        <a:p>
                          <a:r>
                            <a:rPr lang="en-US" sz="2700" dirty="0"/>
                            <a:t>Let </a:t>
                          </a:r>
                          <a14:m>
                            <m:oMath xmlns:m="http://schemas.openxmlformats.org/officeDocument/2006/math">
                              <m:r>
                                <a:rPr lang="en-US" sz="2700" i="1" dirty="0" smtClean="0">
                                  <a:latin typeface="Cambria Math" panose="02040503050406030204" pitchFamily="18" charset="0"/>
                                </a:rPr>
                                <m:t>𝑋</m:t>
                              </m:r>
                            </m:oMath>
                          </a14:m>
                          <a:r>
                            <a:rPr lang="en-US" sz="2700" dirty="0"/>
                            <a:t> and </a:t>
                          </a:r>
                          <a14:m>
                            <m:oMath xmlns:m="http://schemas.openxmlformats.org/officeDocument/2006/math">
                              <m:r>
                                <a:rPr lang="en-US" sz="2700" i="1" dirty="0" smtClean="0">
                                  <a:latin typeface="Cambria Math" panose="02040503050406030204" pitchFamily="18" charset="0"/>
                                </a:rPr>
                                <m:t>𝑌</m:t>
                              </m:r>
                            </m:oMath>
                          </a14:m>
                          <a:r>
                            <a:rPr lang="en-US" sz="2700" dirty="0"/>
                            <a:t> be RVs with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oMath>
                          </a14:m>
                          <a:r>
                            <a:rPr lang="en-US" sz="2700" baseline="0" dirty="0"/>
                            <a:t> and </a:t>
                          </a:r>
                          <a14:m>
                            <m:oMath xmlns:m="http://schemas.openxmlformats.org/officeDocument/2006/math">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e>
                              </m:d>
                            </m:oMath>
                          </a14:m>
                          <a:r>
                            <a:rPr lang="en-US" sz="2700" baseline="0" dirty="0"/>
                            <a:t>. Then</a:t>
                          </a:r>
                        </a:p>
                        <a:p>
                          <a:pPr>
                            <a:lnSpc>
                              <a:spcPct val="150000"/>
                            </a:lnSpc>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𝜎</m:t>
                                    </m:r>
                                  </m:e>
                                  <m:sub>
                                    <m:r>
                                      <a:rPr lang="en-US" sz="2700" b="0" i="1" baseline="0" smtClean="0">
                                        <a:latin typeface="Cambria Math" panose="02040503050406030204" pitchFamily="18" charset="0"/>
                                      </a:rPr>
                                      <m:t>𝑋𝑌</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e>
                                    </m:d>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e>
                                    </m:d>
                                  </m:e>
                                </m:d>
                                <m:r>
                                  <a:rPr lang="en-US" sz="2700" b="0" i="1" baseline="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b="0" i="1" u="none" dirty="0" smtClean="0">
                                        <a:latin typeface="Cambria Math" panose="02040503050406030204" pitchFamily="18" charset="0"/>
                                      </a:rPr>
                                      <m:t>𝑋𝑌</m:t>
                                    </m:r>
                                  </m:e>
                                </m:d>
                                <m:r>
                                  <a:rPr lang="en-US" sz="2700" b="0" i="1"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b="0" i="1" u="none" dirty="0" smtClean="0">
                                        <a:latin typeface="Cambria Math" panose="02040503050406030204" pitchFamily="18" charset="0"/>
                                      </a:rPr>
                                      <m:t>𝑌</m:t>
                                    </m:r>
                                  </m:sub>
                                </m:sSub>
                              </m:oMath>
                            </m:oMathPara>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nvPr>
            </p:nvGraphicFramePr>
            <p:xfrm>
              <a:off x="480485" y="1295400"/>
              <a:ext cx="11101916" cy="184150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2"/>
                          <a:stretch>
                            <a:fillRect l="-114" t="-12963" r="-228" b="-172222"/>
                          </a:stretch>
                        </a:blipFill>
                      </a:tcPr>
                    </a:tc>
                    <a:extLst>
                      <a:ext uri="{0D108BD9-81ED-4DB2-BD59-A6C34878D82A}">
                        <a16:rowId xmlns:a16="http://schemas.microsoft.com/office/drawing/2014/main" val="4282699494"/>
                      </a:ext>
                    </a:extLst>
                  </a:tr>
                  <a:tr h="1150620">
                    <a:tc>
                      <a:txBody>
                        <a:bodyPr/>
                        <a:lstStyle/>
                        <a:p>
                          <a:endParaRPr lang="en-US"/>
                        </a:p>
                      </a:txBody>
                      <a:tcPr marL="121920" marR="121920" marT="60960" marB="60960">
                        <a:blipFill>
                          <a:blip r:embed="rId2"/>
                          <a:stretch>
                            <a:fillRect l="-114" t="-67033" r="-228" b="-2198"/>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5"/>
              <p:cNvGraphicFramePr>
                <a:graphicFrameLocks/>
              </p:cNvGraphicFramePr>
              <p:nvPr/>
            </p:nvGraphicFramePr>
            <p:xfrm>
              <a:off x="480483" y="3249340"/>
              <a:ext cx="11101916" cy="1224280"/>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Example: </a:t>
                          </a:r>
                          <a14:m>
                            <m:oMath xmlns:m="http://schemas.openxmlformats.org/officeDocument/2006/math">
                              <m:r>
                                <a:rPr lang="en-US" sz="3700" i="1" dirty="0" smtClean="0">
                                  <a:latin typeface="Cambria Math" panose="02040503050406030204" pitchFamily="18" charset="0"/>
                                </a:rPr>
                                <m:t>𝑋</m:t>
                              </m:r>
                              <m:r>
                                <a:rPr lang="en-US" sz="3700" i="1" dirty="0" smtClean="0">
                                  <a:latin typeface="Cambria Math" panose="02040503050406030204" pitchFamily="18" charset="0"/>
                                </a:rPr>
                                <m:t>, </m:t>
                              </m:r>
                              <m:r>
                                <a:rPr lang="en-US" sz="3700" i="1" dirty="0" smtClean="0">
                                  <a:latin typeface="Cambria Math" panose="02040503050406030204" pitchFamily="18" charset="0"/>
                                </a:rPr>
                                <m:t>𝑌</m:t>
                              </m:r>
                              <m:r>
                                <a:rPr lang="en-US" sz="3700" i="1" dirty="0" smtClean="0">
                                  <a:latin typeface="Cambria Math" panose="02040503050406030204" pitchFamily="18" charset="0"/>
                                </a:rPr>
                                <m:t> </m:t>
                              </m:r>
                            </m:oMath>
                          </a14:m>
                          <a:r>
                            <a:rPr lang="en-US" sz="3700" dirty="0"/>
                            <a:t>independent RVs</a:t>
                          </a:r>
                        </a:p>
                      </a:txBody>
                      <a:tcPr marL="121920" marR="121920" marT="60960" marB="60960"/>
                    </a:tc>
                    <a:extLst>
                      <a:ext uri="{0D108BD9-81ED-4DB2-BD59-A6C34878D82A}">
                        <a16:rowId xmlns:a16="http://schemas.microsoft.com/office/drawing/2014/main" val="4282699494"/>
                      </a:ext>
                    </a:extLst>
                  </a:tr>
                  <a:tr h="528320">
                    <a:tc>
                      <a:txBody>
                        <a:bodyPr/>
                        <a:lstStyle/>
                        <a:p>
                          <a:pPr>
                            <a:lnSpc>
                              <a:spcPct val="100000"/>
                            </a:lnSpc>
                          </a:pPr>
                          <a14:m>
                            <m:oMathPara xmlns:m="http://schemas.openxmlformats.org/officeDocument/2006/math">
                              <m:oMathParaPr>
                                <m:jc m:val="centerGroup"/>
                              </m:oMathParaPr>
                              <m:oMath xmlns:m="http://schemas.openxmlformats.org/officeDocument/2006/math">
                                <m:r>
                                  <a:rPr lang="en-US" sz="2700" u="none" dirty="0" smtClean="0">
                                    <a:latin typeface="Cambria Math" panose="02040503050406030204" pitchFamily="18" charset="0"/>
                                  </a:rPr>
                                  <m:t>𝐶𝑜𝑣</m:t>
                                </m:r>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u="none" dirty="0" smtClean="0">
                                        <a:latin typeface="Cambria Math" panose="02040503050406030204" pitchFamily="18" charset="0"/>
                                      </a:rPr>
                                      <m:t>,</m:t>
                                    </m:r>
                                    <m:r>
                                      <a:rPr lang="en-US" sz="2700" u="none" dirty="0" smtClean="0">
                                        <a:latin typeface="Cambria Math" panose="02040503050406030204" pitchFamily="18" charset="0"/>
                                      </a:rPr>
                                      <m:t>𝑌</m:t>
                                    </m:r>
                                  </m:e>
                                </m:d>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𝑋𝑌</m:t>
                                    </m:r>
                                  </m:e>
                                </m:d>
                                <m:r>
                                  <a:rPr lang="en-US" sz="2700"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𝑌</m:t>
                                    </m:r>
                                  </m:sub>
                                </m:sSub>
                                <m:r>
                                  <a:rPr lang="en-US" sz="2700" b="0" i="0" u="none" dirty="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e>
                                </m:d>
                                <m:r>
                                  <a:rPr lang="en-US" sz="2700" b="0" i="0"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e>
                                </m:d>
                                <m:r>
                                  <a:rPr lang="en-US" sz="2700" b="0" i="0" baseline="0" smtClean="0">
                                    <a:latin typeface="Cambria Math" panose="02040503050406030204" pitchFamily="18" charset="0"/>
                                  </a:rPr>
                                  <m:t>=0</m:t>
                                </m:r>
                              </m:oMath>
                            </m:oMathPara>
                          </a14:m>
                          <a:endParaRPr lang="en-US" sz="2700" b="0" u="none"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5" name="Content Placeholder 5"/>
              <p:cNvGraphicFramePr>
                <a:graphicFrameLocks/>
              </p:cNvGraphicFramePr>
              <p:nvPr/>
            </p:nvGraphicFramePr>
            <p:xfrm>
              <a:off x="480483" y="3249340"/>
              <a:ext cx="11101916" cy="1224280"/>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3"/>
                          <a:stretch>
                            <a:fillRect l="-114" t="-10909" r="-343" b="-81818"/>
                          </a:stretch>
                        </a:blipFill>
                      </a:tcPr>
                    </a:tc>
                    <a:extLst>
                      <a:ext uri="{0D108BD9-81ED-4DB2-BD59-A6C34878D82A}">
                        <a16:rowId xmlns:a16="http://schemas.microsoft.com/office/drawing/2014/main" val="4282699494"/>
                      </a:ext>
                    </a:extLst>
                  </a:tr>
                  <a:tr h="533400">
                    <a:tc>
                      <a:txBody>
                        <a:bodyPr/>
                        <a:lstStyle/>
                        <a:p>
                          <a:endParaRPr lang="en-US"/>
                        </a:p>
                      </a:txBody>
                      <a:tcPr marL="121920" marR="121920" marT="60960" marB="60960">
                        <a:blipFill>
                          <a:blip r:embed="rId3"/>
                          <a:stretch>
                            <a:fillRect l="-114" t="-141860" r="-343" b="-4651"/>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Content Placeholder 5"/>
              <p:cNvGraphicFramePr>
                <a:graphicFrameLocks/>
              </p:cNvGraphicFramePr>
              <p:nvPr/>
            </p:nvGraphicFramePr>
            <p:xfrm>
              <a:off x="480483" y="4593680"/>
              <a:ext cx="11101916" cy="1224280"/>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Example: </a:t>
                          </a:r>
                          <a14:m>
                            <m:oMath xmlns:m="http://schemas.openxmlformats.org/officeDocument/2006/math">
                              <m:r>
                                <a:rPr lang="en-US" sz="3700" i="1" dirty="0" smtClean="0">
                                  <a:latin typeface="Cambria Math" panose="02040503050406030204" pitchFamily="18" charset="0"/>
                                </a:rPr>
                                <m:t>𝑌</m:t>
                              </m:r>
                              <m:r>
                                <a:rPr lang="en-US" sz="3700" b="0" i="1" dirty="0" smtClean="0">
                                  <a:latin typeface="Cambria Math" panose="02040503050406030204" pitchFamily="18" charset="0"/>
                                </a:rPr>
                                <m:t>=</m:t>
                              </m:r>
                              <m:r>
                                <a:rPr lang="en-US" sz="3700" b="0" i="1" dirty="0" smtClean="0">
                                  <a:latin typeface="Cambria Math" panose="02040503050406030204" pitchFamily="18" charset="0"/>
                                </a:rPr>
                                <m:t>𝑋</m:t>
                              </m:r>
                            </m:oMath>
                          </a14:m>
                          <a:endParaRPr lang="en-US" sz="3700" b="0" dirty="0"/>
                        </a:p>
                      </a:txBody>
                      <a:tcPr marL="121920" marR="121920" marT="60960" marB="60960"/>
                    </a:tc>
                    <a:extLst>
                      <a:ext uri="{0D108BD9-81ED-4DB2-BD59-A6C34878D82A}">
                        <a16:rowId xmlns:a16="http://schemas.microsoft.com/office/drawing/2014/main" val="4282699494"/>
                      </a:ext>
                    </a:extLst>
                  </a:tr>
                  <a:tr h="528320">
                    <a:tc>
                      <a:txBody>
                        <a:bodyPr/>
                        <a:lstStyle/>
                        <a:p>
                          <a:pPr>
                            <a:lnSpc>
                              <a:spcPct val="100000"/>
                            </a:lnSpc>
                          </a:pPr>
                          <a14:m>
                            <m:oMathPara xmlns:m="http://schemas.openxmlformats.org/officeDocument/2006/math">
                              <m:oMathParaPr>
                                <m:jc m:val="centerGroup"/>
                              </m:oMathParaPr>
                              <m:oMath xmlns:m="http://schemas.openxmlformats.org/officeDocument/2006/math">
                                <m:r>
                                  <a:rPr lang="en-US" sz="2700" u="none" dirty="0" smtClean="0">
                                    <a:latin typeface="Cambria Math" panose="02040503050406030204" pitchFamily="18" charset="0"/>
                                  </a:rPr>
                                  <m:t>𝐶𝑜𝑣</m:t>
                                </m:r>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u="none" dirty="0" smtClean="0">
                                        <a:latin typeface="Cambria Math" panose="02040503050406030204" pitchFamily="18" charset="0"/>
                                      </a:rPr>
                                      <m:t>,</m:t>
                                    </m:r>
                                    <m:r>
                                      <a:rPr lang="en-US" sz="2700" u="none" dirty="0" smtClean="0">
                                        <a:latin typeface="Cambria Math" panose="02040503050406030204" pitchFamily="18" charset="0"/>
                                      </a:rPr>
                                      <m:t>𝑌</m:t>
                                    </m:r>
                                  </m:e>
                                </m:d>
                                <m:r>
                                  <a:rPr lang="en-US" sz="2700" u="none" dirty="0" smtClean="0">
                                    <a:latin typeface="Cambria Math" panose="02040503050406030204" pitchFamily="18" charset="0"/>
                                  </a:rPr>
                                  <m:t>=</m:t>
                                </m:r>
                                <m:r>
                                  <a:rPr lang="en-US" sz="2700" u="none" dirty="0" smtClean="0">
                                    <a:latin typeface="Cambria Math" panose="02040503050406030204" pitchFamily="18" charset="0"/>
                                  </a:rPr>
                                  <m:t>𝐸</m:t>
                                </m:r>
                                <m:d>
                                  <m:dPr>
                                    <m:begChr m:val="["/>
                                    <m:endChr m:val="]"/>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𝑋𝑌</m:t>
                                    </m:r>
                                  </m:e>
                                </m:d>
                                <m:r>
                                  <a:rPr lang="en-US" sz="2700" u="none" dirty="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𝑌</m:t>
                                    </m:r>
                                  </m:sub>
                                </m:sSub>
                                <m:r>
                                  <a:rPr lang="en-US" sz="2700" b="0" i="0" u="none" dirty="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sSup>
                                      <m:sSupPr>
                                        <m:ctrlPr>
                                          <a:rPr lang="en-US" sz="2700" b="0" i="1" baseline="0" smtClean="0">
                                            <a:latin typeface="Cambria Math" panose="02040503050406030204" pitchFamily="18" charset="0"/>
                                          </a:rPr>
                                        </m:ctrlPr>
                                      </m:sSupPr>
                                      <m:e>
                                        <m:r>
                                          <a:rPr lang="en-US" sz="2700" b="0" i="1" baseline="0" smtClean="0">
                                            <a:latin typeface="Cambria Math" panose="02040503050406030204" pitchFamily="18" charset="0"/>
                                          </a:rPr>
                                          <m:t>𝑋</m:t>
                                        </m:r>
                                      </m:e>
                                      <m:sup>
                                        <m:r>
                                          <a:rPr lang="en-US" sz="2700" b="0" i="1" baseline="0" smtClean="0">
                                            <a:latin typeface="Cambria Math" panose="02040503050406030204" pitchFamily="18" charset="0"/>
                                          </a:rPr>
                                          <m:t>2</m:t>
                                        </m:r>
                                      </m:sup>
                                    </m:sSup>
                                  </m:e>
                                </m:d>
                                <m:r>
                                  <a:rPr lang="en-US" sz="2700" b="0" i="0" baseline="0" smtClean="0">
                                    <a:latin typeface="Cambria Math" panose="02040503050406030204" pitchFamily="18" charset="0"/>
                                  </a:rPr>
                                  <m:t>−</m:t>
                                </m:r>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a:rPr lang="en-US" sz="2700" u="none" dirty="0" smtClean="0">
                                        <a:latin typeface="Cambria Math" panose="02040503050406030204" pitchFamily="18" charset="0"/>
                                      </a:rPr>
                                      <m:t>𝑋</m:t>
                                    </m:r>
                                  </m:sub>
                                </m:sSub>
                                <m:sSub>
                                  <m:sSubPr>
                                    <m:ctrlPr>
                                      <a:rPr lang="en-US" sz="2700" i="1" u="none" dirty="0" smtClean="0">
                                        <a:latin typeface="Cambria Math" panose="02040503050406030204" pitchFamily="18" charset="0"/>
                                      </a:rPr>
                                    </m:ctrlPr>
                                  </m:sSubPr>
                                  <m:e>
                                    <m:r>
                                      <a:rPr lang="en-US" sz="2700" u="none" dirty="0" smtClean="0">
                                        <a:latin typeface="Cambria Math" panose="02040503050406030204" pitchFamily="18" charset="0"/>
                                      </a:rPr>
                                      <m:t>𝜇</m:t>
                                    </m:r>
                                  </m:e>
                                  <m:sub>
                                    <m:r>
                                      <m:rPr>
                                        <m:sty m:val="p"/>
                                      </m:rPr>
                                      <a:rPr lang="en-US" sz="2700" b="0" i="0" u="none" dirty="0" smtClean="0">
                                        <a:latin typeface="Cambria Math" panose="02040503050406030204" pitchFamily="18" charset="0"/>
                                      </a:rPr>
                                      <m:t>X</m:t>
                                    </m:r>
                                  </m:sub>
                                </m:sSub>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sSup>
                                      <m:sSupPr>
                                        <m:ctrlPr>
                                          <a:rPr lang="en-US" sz="2700" b="0" i="1" baseline="0" smtClean="0">
                                            <a:latin typeface="Cambria Math" panose="02040503050406030204" pitchFamily="18" charset="0"/>
                                          </a:rPr>
                                        </m:ctrlPr>
                                      </m:sSupPr>
                                      <m:e>
                                        <m:r>
                                          <a:rPr lang="en-US" sz="2700" b="0" i="1" baseline="0" smtClean="0">
                                            <a:latin typeface="Cambria Math" panose="02040503050406030204" pitchFamily="18" charset="0"/>
                                          </a:rPr>
                                          <m:t>𝑋</m:t>
                                        </m:r>
                                      </m:e>
                                      <m:sup>
                                        <m:r>
                                          <a:rPr lang="en-US" sz="2700" b="0" i="1" baseline="0" smtClean="0">
                                            <a:latin typeface="Cambria Math" panose="02040503050406030204" pitchFamily="18" charset="0"/>
                                          </a:rPr>
                                          <m:t>2</m:t>
                                        </m:r>
                                      </m:sup>
                                    </m:sSup>
                                  </m:e>
                                </m:d>
                                <m:r>
                                  <a:rPr lang="en-US" sz="2700" b="0" i="0" baseline="0" smtClean="0">
                                    <a:latin typeface="Cambria Math" panose="02040503050406030204" pitchFamily="18" charset="0"/>
                                  </a:rPr>
                                  <m:t>−</m:t>
                                </m:r>
                                <m:r>
                                  <m:rPr>
                                    <m:sty m:val="p"/>
                                  </m:rPr>
                                  <a:rPr lang="en-US" sz="2700" b="0" i="0" baseline="0" smtClean="0">
                                    <a:latin typeface="Cambria Math" panose="02040503050406030204" pitchFamily="18" charset="0"/>
                                  </a:rPr>
                                  <m:t>E</m:t>
                                </m:r>
                                <m:sSup>
                                  <m:sSupPr>
                                    <m:ctrlPr>
                                      <a:rPr lang="en-US" sz="2700" b="0" i="1" baseline="0" smtClean="0">
                                        <a:latin typeface="Cambria Math" panose="02040503050406030204" pitchFamily="18" charset="0"/>
                                      </a:rPr>
                                    </m:ctrlPr>
                                  </m:sSupPr>
                                  <m:e>
                                    <m:d>
                                      <m:dPr>
                                        <m:begChr m:val="["/>
                                        <m:endChr m:val="]"/>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e>
                                    </m:d>
                                  </m:e>
                                  <m:sup>
                                    <m:r>
                                      <a:rPr lang="en-US" sz="2700" b="0" i="1" baseline="0" smtClean="0">
                                        <a:latin typeface="Cambria Math" panose="02040503050406030204" pitchFamily="18" charset="0"/>
                                      </a:rPr>
                                      <m:t>2</m:t>
                                    </m:r>
                                  </m:sup>
                                </m:sSup>
                                <m:r>
                                  <a:rPr lang="en-US" sz="2700" b="0" i="0" baseline="0" smtClean="0">
                                    <a:latin typeface="Cambria Math" panose="02040503050406030204" pitchFamily="18" charset="0"/>
                                  </a:rPr>
                                  <m:t>=</m:t>
                                </m:r>
                                <m:r>
                                  <a:rPr lang="en-US" sz="2700" b="0" i="1" baseline="0" smtClean="0">
                                    <a:latin typeface="Cambria Math" panose="02040503050406030204" pitchFamily="18" charset="0"/>
                                  </a:rPr>
                                  <m:t>𝑉𝑎𝑟</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oMath>
                            </m:oMathPara>
                          </a14:m>
                          <a:endParaRPr lang="en-US" sz="2700" b="0" i="1" u="none"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7" name="Content Placeholder 5"/>
              <p:cNvGraphicFramePr>
                <a:graphicFrameLocks/>
              </p:cNvGraphicFramePr>
              <p:nvPr/>
            </p:nvGraphicFramePr>
            <p:xfrm>
              <a:off x="480483" y="4593680"/>
              <a:ext cx="11101916" cy="1224280"/>
            </p:xfrm>
            <a:graphic>
              <a:graphicData uri="http://schemas.openxmlformats.org/drawingml/2006/table">
                <a:tbl>
                  <a:tblPr firstRow="1" bandRow="1">
                    <a:tableStyleId>{073A0DAA-6AF3-43AB-8588-CEC1D06C72B9}</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4"/>
                          <a:stretch>
                            <a:fillRect l="-114" t="-10909" r="-343" b="-89091"/>
                          </a:stretch>
                        </a:blipFill>
                      </a:tcPr>
                    </a:tc>
                    <a:extLst>
                      <a:ext uri="{0D108BD9-81ED-4DB2-BD59-A6C34878D82A}">
                        <a16:rowId xmlns:a16="http://schemas.microsoft.com/office/drawing/2014/main" val="4282699494"/>
                      </a:ext>
                    </a:extLst>
                  </a:tr>
                  <a:tr h="533400">
                    <a:tc>
                      <a:txBody>
                        <a:bodyPr/>
                        <a:lstStyle/>
                        <a:p>
                          <a:endParaRPr lang="en-US"/>
                        </a:p>
                      </a:txBody>
                      <a:tcPr marL="121920" marR="121920" marT="60960" marB="60960">
                        <a:blipFill>
                          <a:blip r:embed="rId4"/>
                          <a:stretch>
                            <a:fillRect l="-114" t="-141860" r="-343" b="-13953"/>
                          </a:stretch>
                        </a:blipFill>
                      </a:tcPr>
                    </a:tc>
                    <a:extLst>
                      <a:ext uri="{0D108BD9-81ED-4DB2-BD59-A6C34878D82A}">
                        <a16:rowId xmlns:a16="http://schemas.microsoft.com/office/drawing/2014/main" val="2257841623"/>
                      </a:ext>
                    </a:extLst>
                  </a:tr>
                </a:tbl>
              </a:graphicData>
            </a:graphic>
          </p:graphicFrame>
        </mc:Fallback>
      </mc:AlternateContent>
      <p:sp>
        <p:nvSpPr>
          <p:cNvPr id="8" name="Rectangle 7"/>
          <p:cNvSpPr/>
          <p:nvPr/>
        </p:nvSpPr>
        <p:spPr>
          <a:xfrm>
            <a:off x="5696102" y="4005113"/>
            <a:ext cx="4028236" cy="4049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9724337" y="4005113"/>
            <a:ext cx="690880" cy="4049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4759759" y="5350844"/>
            <a:ext cx="2506675" cy="4049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7266435" y="5350844"/>
            <a:ext cx="2457904" cy="4049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9724337" y="5350844"/>
            <a:ext cx="1558140" cy="40490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2185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Correlation between Random Variables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1102978316"/>
                  </p:ext>
                </p:extLst>
              </p:nvPr>
            </p:nvGraphicFramePr>
            <p:xfrm>
              <a:off x="480485" y="1295401"/>
              <a:ext cx="11101916" cy="2648014"/>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Correlation Coefficient</a:t>
                          </a:r>
                          <a:r>
                            <a:rPr lang="en-US" sz="3700" baseline="0" dirty="0"/>
                            <a:t> (denoted by </a:t>
                          </a:r>
                          <a14:m>
                            <m:oMath xmlns:m="http://schemas.openxmlformats.org/officeDocument/2006/math">
                              <m:r>
                                <a:rPr lang="en-US" sz="3700" b="0" i="1" baseline="0" smtClean="0">
                                  <a:latin typeface="Cambria Math" panose="02040503050406030204" pitchFamily="18" charset="0"/>
                                </a:rPr>
                                <m:t>𝜌</m:t>
                              </m:r>
                            </m:oMath>
                          </a14:m>
                          <a:r>
                            <a:rPr lang="en-US" sz="3700" baseline="0" dirty="0"/>
                            <a:t>)</a:t>
                          </a:r>
                          <a:endParaRPr lang="en-US" sz="3700" dirty="0"/>
                        </a:p>
                      </a:txBody>
                      <a:tcPr marL="121920" marR="121920" marT="60960" marB="60960">
                        <a:solidFill>
                          <a:srgbClr val="E84E10"/>
                        </a:solidFill>
                      </a:tcPr>
                    </a:tc>
                    <a:extLst>
                      <a:ext uri="{0D108BD9-81ED-4DB2-BD59-A6C34878D82A}">
                        <a16:rowId xmlns:a16="http://schemas.microsoft.com/office/drawing/2014/main" val="4282699494"/>
                      </a:ext>
                    </a:extLst>
                  </a:tr>
                  <a:tr h="1811020">
                    <a:tc>
                      <a:txBody>
                        <a:bodyPr/>
                        <a:lstStyle/>
                        <a:p>
                          <a:r>
                            <a:rPr lang="en-US" sz="2700" dirty="0"/>
                            <a:t>The correlation coefficient of two RVs </a:t>
                          </a:r>
                          <a14:m>
                            <m:oMath xmlns:m="http://schemas.openxmlformats.org/officeDocument/2006/math">
                              <m:r>
                                <a:rPr lang="en-US" sz="2700" i="1" dirty="0" smtClean="0">
                                  <a:latin typeface="Cambria Math" panose="02040503050406030204" pitchFamily="18" charset="0"/>
                                </a:rPr>
                                <m:t>𝑋</m:t>
                              </m:r>
                            </m:oMath>
                          </a14:m>
                          <a:r>
                            <a:rPr lang="en-US" sz="2700" dirty="0"/>
                            <a:t> and </a:t>
                          </a:r>
                          <a14:m>
                            <m:oMath xmlns:m="http://schemas.openxmlformats.org/officeDocument/2006/math">
                              <m:r>
                                <a:rPr lang="en-US" sz="2700" i="1" dirty="0" smtClean="0">
                                  <a:latin typeface="Cambria Math" panose="02040503050406030204" pitchFamily="18" charset="0"/>
                                </a:rPr>
                                <m:t>𝑌</m:t>
                              </m:r>
                            </m:oMath>
                          </a14:m>
                          <a:r>
                            <a:rPr lang="en-US" sz="2700" dirty="0"/>
                            <a:t> is defined as</a:t>
                          </a:r>
                          <a:endParaRPr lang="en-US" sz="2700" baseline="0" dirty="0"/>
                        </a:p>
                        <a:p>
                          <a:pPr>
                            <a:lnSpc>
                              <a:spcPct val="150000"/>
                            </a:lnSpc>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𝜌</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𝐶𝑜𝑣</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𝑌</m:t>
                                        </m:r>
                                      </m:e>
                                    </m:d>
                                  </m:num>
                                  <m:den>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𝜎</m:t>
                                        </m:r>
                                      </m:e>
                                      <m:sub>
                                        <m:r>
                                          <a:rPr lang="en-US" sz="2700" b="0" i="1" baseline="0" smtClean="0">
                                            <a:latin typeface="Cambria Math" panose="02040503050406030204" pitchFamily="18" charset="0"/>
                                          </a:rPr>
                                          <m:t>𝑋</m:t>
                                        </m:r>
                                      </m:sub>
                                    </m:sSub>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𝜎</m:t>
                                        </m:r>
                                      </m:e>
                                      <m:sub>
                                        <m:r>
                                          <a:rPr lang="en-US" sz="2700" b="0" i="1" baseline="0" smtClean="0">
                                            <a:latin typeface="Cambria Math" panose="02040503050406030204" pitchFamily="18" charset="0"/>
                                          </a:rPr>
                                          <m:t>𝑌</m:t>
                                        </m:r>
                                      </m:sub>
                                    </m:sSub>
                                  </m:den>
                                </m:f>
                                <m:r>
                                  <a:rPr lang="en-US" sz="2700" b="0" i="1" baseline="0" smtClean="0">
                                    <a:latin typeface="Cambria Math" panose="02040503050406030204" pitchFamily="18" charset="0"/>
                                  </a:rPr>
                                  <m:t>=</m:t>
                                </m:r>
                                <m:f>
                                  <m:fPr>
                                    <m:ctrlPr>
                                      <a:rPr lang="en-US" sz="2700" b="0" i="1" baseline="0" smtClean="0">
                                        <a:latin typeface="Cambria Math" panose="02040503050406030204" pitchFamily="18" charset="0"/>
                                      </a:rPr>
                                    </m:ctrlPr>
                                  </m:fPr>
                                  <m:num>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e>
                                        </m:d>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e>
                                        </m:d>
                                      </m:e>
                                    </m:d>
                                  </m:num>
                                  <m:den>
                                    <m:r>
                                      <a:rPr lang="en-US" sz="2700" b="0" i="1" baseline="0" smtClean="0">
                                        <a:latin typeface="Cambria Math" panose="02040503050406030204" pitchFamily="18" charset="0"/>
                                      </a:rPr>
                                      <m:t>√</m:t>
                                    </m:r>
                                    <m:r>
                                      <a:rPr lang="en-US" sz="2700" b="0" i="1" baseline="0" smtClean="0">
                                        <a:latin typeface="Cambria Math" panose="02040503050406030204" pitchFamily="18" charset="0"/>
                                      </a:rPr>
                                      <m:t>𝐸</m:t>
                                    </m:r>
                                    <m:d>
                                      <m:dPr>
                                        <m:begChr m:val="["/>
                                        <m:endChr m:val="]"/>
                                        <m:ctrlPr>
                                          <a:rPr lang="en-US" sz="2700" b="0" i="1" baseline="0" smtClean="0">
                                            <a:latin typeface="Cambria Math" panose="02040503050406030204" pitchFamily="18" charset="0"/>
                                          </a:rPr>
                                        </m:ctrlPr>
                                      </m:dPr>
                                      <m:e>
                                        <m:sSup>
                                          <m:sSupPr>
                                            <m:ctrlPr>
                                              <a:rPr lang="en-US" sz="2700" b="0" i="1" baseline="0" smtClean="0">
                                                <a:latin typeface="Cambria Math" panose="02040503050406030204" pitchFamily="18" charset="0"/>
                                              </a:rPr>
                                            </m:ctrlPr>
                                          </m:sSup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𝑋</m:t>
                                                    </m:r>
                                                  </m:sub>
                                                </m:sSub>
                                              </m:e>
                                            </m:d>
                                          </m:e>
                                          <m:sup>
                                            <m:r>
                                              <a:rPr lang="en-US" sz="2700" b="0" i="1" baseline="0" smtClean="0">
                                                <a:latin typeface="Cambria Math" panose="02040503050406030204" pitchFamily="18" charset="0"/>
                                              </a:rPr>
                                              <m:t>2</m:t>
                                            </m:r>
                                          </m:sup>
                                        </m:sSup>
                                        <m:r>
                                          <a:rPr lang="en-US" sz="2700" b="0" i="1" baseline="0" smtClean="0">
                                            <a:latin typeface="Cambria Math" panose="02040503050406030204" pitchFamily="18" charset="0"/>
                                          </a:rPr>
                                          <m:t>] √</m:t>
                                        </m:r>
                                        <m:r>
                                          <a:rPr lang="en-US" sz="2700" b="0" i="1" baseline="0" smtClean="0">
                                            <a:latin typeface="Cambria Math" panose="02040503050406030204" pitchFamily="18" charset="0"/>
                                          </a:rPr>
                                          <m:t>𝐸</m:t>
                                        </m:r>
                                        <m:r>
                                          <a:rPr lang="en-US" sz="2700" b="0" i="1" baseline="0" smtClean="0">
                                            <a:latin typeface="Cambria Math" panose="02040503050406030204" pitchFamily="18" charset="0"/>
                                          </a:rPr>
                                          <m:t>[</m:t>
                                        </m:r>
                                        <m:sSup>
                                          <m:sSupPr>
                                            <m:ctrlPr>
                                              <a:rPr lang="en-US" sz="2700" b="0" i="1" baseline="0" smtClean="0">
                                                <a:latin typeface="Cambria Math" panose="02040503050406030204" pitchFamily="18" charset="0"/>
                                              </a:rPr>
                                            </m:ctrlPr>
                                          </m:sSup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𝑌</m:t>
                                                </m:r>
                                                <m:r>
                                                  <a:rPr lang="en-US" sz="2700" b="0" i="1" baseline="0" smtClean="0">
                                                    <a:latin typeface="Cambria Math" panose="02040503050406030204" pitchFamily="18" charset="0"/>
                                                  </a:rPr>
                                                  <m:t>−</m:t>
                                                </m:r>
                                                <m:sSub>
                                                  <m:sSubPr>
                                                    <m:ctrlPr>
                                                      <a:rPr lang="en-US" sz="2700" b="0" i="1" baseline="0" smtClean="0">
                                                        <a:latin typeface="Cambria Math" panose="02040503050406030204" pitchFamily="18" charset="0"/>
                                                      </a:rPr>
                                                    </m:ctrlPr>
                                                  </m:sSubPr>
                                                  <m:e>
                                                    <m:r>
                                                      <a:rPr lang="en-US" sz="2700" b="0" i="1" baseline="0" smtClean="0">
                                                        <a:latin typeface="Cambria Math" panose="02040503050406030204" pitchFamily="18" charset="0"/>
                                                      </a:rPr>
                                                      <m:t>𝜇</m:t>
                                                    </m:r>
                                                  </m:e>
                                                  <m:sub>
                                                    <m:r>
                                                      <a:rPr lang="en-US" sz="2700" b="0" i="1" baseline="0" smtClean="0">
                                                        <a:latin typeface="Cambria Math" panose="02040503050406030204" pitchFamily="18" charset="0"/>
                                                      </a:rPr>
                                                      <m:t>𝑌</m:t>
                                                    </m:r>
                                                  </m:sub>
                                                </m:sSub>
                                              </m:e>
                                            </m:d>
                                          </m:e>
                                          <m:sup>
                                            <m:r>
                                              <a:rPr lang="en-US" sz="2700" b="0" i="1" baseline="0" smtClean="0">
                                                <a:latin typeface="Cambria Math" panose="02040503050406030204" pitchFamily="18" charset="0"/>
                                              </a:rPr>
                                              <m:t>2</m:t>
                                            </m:r>
                                          </m:sup>
                                        </m:sSup>
                                      </m:e>
                                    </m:d>
                                  </m:den>
                                </m:f>
                              </m:oMath>
                            </m:oMathPara>
                          </a14:m>
                          <a:endParaRPr lang="en-US" sz="2700" baseline="0" dirty="0"/>
                        </a:p>
                      </a:txBody>
                      <a:tcPr marL="121920" marR="121920" marT="60960" marB="60960">
                        <a:solidFill>
                          <a:srgbClr val="F6D0CC"/>
                        </a:solidFill>
                      </a:tcPr>
                    </a:tc>
                    <a:extLst>
                      <a:ext uri="{0D108BD9-81ED-4DB2-BD59-A6C34878D82A}">
                        <a16:rowId xmlns:a16="http://schemas.microsoft.com/office/drawing/2014/main" val="2257841623"/>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102978316"/>
                  </p:ext>
                </p:extLst>
              </p:nvPr>
            </p:nvGraphicFramePr>
            <p:xfrm>
              <a:off x="480485" y="1295401"/>
              <a:ext cx="11101916" cy="2648014"/>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endParaRPr lang="en-US"/>
                        </a:p>
                      </a:txBody>
                      <a:tcPr marL="121920" marR="121920" marT="60960" marB="60960">
                        <a:blipFill>
                          <a:blip r:embed="rId2"/>
                          <a:stretch>
                            <a:fillRect l="-114" t="-12727" r="-228" b="-290909"/>
                          </a:stretch>
                        </a:blipFill>
                      </a:tcPr>
                    </a:tc>
                    <a:extLst>
                      <a:ext uri="{0D108BD9-81ED-4DB2-BD59-A6C34878D82A}">
                        <a16:rowId xmlns:a16="http://schemas.microsoft.com/office/drawing/2014/main" val="4282699494"/>
                      </a:ext>
                    </a:extLst>
                  </a:tr>
                  <a:tr h="1957134">
                    <a:tc>
                      <a:txBody>
                        <a:bodyPr/>
                        <a:lstStyle/>
                        <a:p>
                          <a:endParaRPr lang="en-US"/>
                        </a:p>
                      </a:txBody>
                      <a:tcPr marL="121920" marR="121920" marT="60960" marB="60960">
                        <a:blipFill>
                          <a:blip r:embed="rId2"/>
                          <a:stretch>
                            <a:fillRect l="-114" t="-40260" r="-228" b="-3896"/>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5"/>
              <p:cNvGraphicFramePr>
                <a:graphicFrameLocks/>
              </p:cNvGraphicFramePr>
              <p:nvPr/>
            </p:nvGraphicFramePr>
            <p:xfrm>
              <a:off x="480483" y="3922440"/>
              <a:ext cx="11101916" cy="163576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Properties</a:t>
                          </a:r>
                          <a:r>
                            <a:rPr lang="en-US" sz="3700" baseline="0" dirty="0"/>
                            <a:t> of the Correlation Coefficient</a:t>
                          </a:r>
                          <a:endParaRPr lang="en-US" sz="3700" dirty="0"/>
                        </a:p>
                      </a:txBody>
                      <a:tcPr marL="121920" marR="121920" marT="60960" marB="60960"/>
                    </a:tc>
                    <a:extLst>
                      <a:ext uri="{0D108BD9-81ED-4DB2-BD59-A6C34878D82A}">
                        <a16:rowId xmlns:a16="http://schemas.microsoft.com/office/drawing/2014/main" val="4282699494"/>
                      </a:ext>
                    </a:extLst>
                  </a:tr>
                  <a:tr h="934720">
                    <a:tc>
                      <a:txBody>
                        <a:bodyPr/>
                        <a:lstStyle/>
                        <a:p>
                          <a:pPr marL="342900" indent="-342900">
                            <a:lnSpc>
                              <a:spcPct val="100000"/>
                            </a:lnSpc>
                            <a:buFont typeface="Arial" panose="020B0604020202020204" pitchFamily="34" charset="0"/>
                            <a:buChar char="•"/>
                          </a:pPr>
                          <a14:m>
                            <m:oMath xmlns:m="http://schemas.openxmlformats.org/officeDocument/2006/math">
                              <m:r>
                                <a:rPr lang="en-US" sz="2700" b="0" i="0" u="none" dirty="0" smtClean="0">
                                  <a:latin typeface="Cambria Math" panose="02040503050406030204" pitchFamily="18" charset="0"/>
                                </a:rPr>
                                <m:t>−1</m:t>
                              </m:r>
                              <m:r>
                                <a:rPr lang="en-US" sz="2700" b="0" i="1" u="none" dirty="0" smtClean="0">
                                  <a:latin typeface="Cambria Math" panose="02040503050406030204" pitchFamily="18" charset="0"/>
                                </a:rPr>
                                <m:t>≤</m:t>
                              </m:r>
                              <m:r>
                                <a:rPr lang="en-US" sz="2700" b="0" i="1" u="none" dirty="0" smtClean="0">
                                  <a:latin typeface="Cambria Math" panose="02040503050406030204" pitchFamily="18" charset="0"/>
                                </a:rPr>
                                <m:t>𝜌</m:t>
                              </m:r>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u="none" dirty="0" smtClean="0">
                                      <a:latin typeface="Cambria Math" panose="02040503050406030204" pitchFamily="18" charset="0"/>
                                    </a:rPr>
                                    <m:t>,</m:t>
                                  </m:r>
                                  <m:r>
                                    <a:rPr lang="en-US" sz="2700" u="none" dirty="0" smtClean="0">
                                      <a:latin typeface="Cambria Math" panose="02040503050406030204" pitchFamily="18" charset="0"/>
                                    </a:rPr>
                                    <m:t>𝑌</m:t>
                                  </m:r>
                                </m:e>
                              </m:d>
                              <m:r>
                                <a:rPr lang="en-US" sz="2700" b="0" i="1" u="none" dirty="0" smtClean="0">
                                  <a:latin typeface="Cambria Math" panose="02040503050406030204" pitchFamily="18" charset="0"/>
                                </a:rPr>
                                <m:t>≤1</m:t>
                              </m:r>
                            </m:oMath>
                          </a14:m>
                          <a:endParaRPr lang="en-US" sz="2700" u="none" dirty="0"/>
                        </a:p>
                        <a:p>
                          <a:pPr marL="342900" indent="-342900">
                            <a:lnSpc>
                              <a:spcPct val="100000"/>
                            </a:lnSpc>
                            <a:buFont typeface="Arial" panose="020B0604020202020204" pitchFamily="34" charset="0"/>
                            <a:buChar char="•"/>
                          </a:pPr>
                          <a:r>
                            <a:rPr lang="en-US" sz="2700" u="none" dirty="0"/>
                            <a:t>If </a:t>
                          </a:r>
                          <a14:m>
                            <m:oMath xmlns:m="http://schemas.openxmlformats.org/officeDocument/2006/math">
                              <m:r>
                                <a:rPr lang="en-US" sz="2700" i="1" dirty="0" smtClean="0">
                                  <a:latin typeface="Cambria Math" panose="02040503050406030204" pitchFamily="18" charset="0"/>
                                </a:rPr>
                                <m:t>𝑋</m:t>
                              </m:r>
                            </m:oMath>
                          </a14:m>
                          <a:r>
                            <a:rPr lang="en-US" sz="2700" dirty="0"/>
                            <a:t> and </a:t>
                          </a:r>
                          <a14:m>
                            <m:oMath xmlns:m="http://schemas.openxmlformats.org/officeDocument/2006/math">
                              <m:r>
                                <a:rPr lang="en-US" sz="2700" i="1" dirty="0" smtClean="0">
                                  <a:latin typeface="Cambria Math" panose="02040503050406030204" pitchFamily="18" charset="0"/>
                                </a:rPr>
                                <m:t>𝑌</m:t>
                              </m:r>
                            </m:oMath>
                          </a14:m>
                          <a:r>
                            <a:rPr lang="en-US" sz="2700" u="none" dirty="0"/>
                            <a:t> are independent, then </a:t>
                          </a:r>
                          <a14:m>
                            <m:oMath xmlns:m="http://schemas.openxmlformats.org/officeDocument/2006/math">
                              <m:r>
                                <a:rPr lang="en-US" sz="2700" b="0" i="1" u="none" dirty="0" smtClean="0">
                                  <a:latin typeface="Cambria Math" panose="02040503050406030204" pitchFamily="18" charset="0"/>
                                </a:rPr>
                                <m:t>𝜌</m:t>
                              </m:r>
                              <m:d>
                                <m:dPr>
                                  <m:ctrlPr>
                                    <a:rPr lang="en-US" sz="2700" i="1" u="none" dirty="0" smtClean="0">
                                      <a:latin typeface="Cambria Math" panose="02040503050406030204" pitchFamily="18" charset="0"/>
                                    </a:rPr>
                                  </m:ctrlPr>
                                </m:dPr>
                                <m:e>
                                  <m:r>
                                    <a:rPr lang="en-US" sz="2700" u="none" dirty="0" smtClean="0">
                                      <a:latin typeface="Cambria Math" panose="02040503050406030204" pitchFamily="18" charset="0"/>
                                    </a:rPr>
                                    <m:t>𝑋</m:t>
                                  </m:r>
                                  <m:r>
                                    <a:rPr lang="en-US" sz="2700" u="none" dirty="0" smtClean="0">
                                      <a:latin typeface="Cambria Math" panose="02040503050406030204" pitchFamily="18" charset="0"/>
                                    </a:rPr>
                                    <m:t>,</m:t>
                                  </m:r>
                                  <m:r>
                                    <a:rPr lang="en-US" sz="2700" u="none" dirty="0" smtClean="0">
                                      <a:latin typeface="Cambria Math" panose="02040503050406030204" pitchFamily="18" charset="0"/>
                                    </a:rPr>
                                    <m:t>𝑌</m:t>
                                  </m:r>
                                </m:e>
                              </m:d>
                              <m:r>
                                <a:rPr lang="en-US" sz="2700" b="0" i="1" u="none" dirty="0" smtClean="0">
                                  <a:latin typeface="Cambria Math" panose="02040503050406030204" pitchFamily="18" charset="0"/>
                                </a:rPr>
                                <m:t>=0</m:t>
                              </m:r>
                            </m:oMath>
                          </a14:m>
                          <a:endParaRPr lang="en-US" sz="2700" b="0" u="none"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5" name="Content Placeholder 5"/>
              <p:cNvGraphicFramePr>
                <a:graphicFrameLocks/>
              </p:cNvGraphicFramePr>
              <p:nvPr/>
            </p:nvGraphicFramePr>
            <p:xfrm>
              <a:off x="480483" y="3922440"/>
              <a:ext cx="11101916" cy="1635760"/>
            </p:xfrm>
            <a:graphic>
              <a:graphicData uri="http://schemas.openxmlformats.org/drawingml/2006/table">
                <a:tbl>
                  <a:tblPr firstRow="1" bandRow="1">
                    <a:tableStyleId>{5C22544A-7EE6-4342-B048-85BDC9FD1C3A}</a:tableStyleId>
                  </a:tblPr>
                  <a:tblGrid>
                    <a:gridCol w="11101916">
                      <a:extLst>
                        <a:ext uri="{9D8B030D-6E8A-4147-A177-3AD203B41FA5}">
                          <a16:colId xmlns:a16="http://schemas.microsoft.com/office/drawing/2014/main" val="2806566759"/>
                        </a:ext>
                      </a:extLst>
                    </a:gridCol>
                  </a:tblGrid>
                  <a:tr h="69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700" dirty="0"/>
                            <a:t>Properties</a:t>
                          </a:r>
                          <a:r>
                            <a:rPr lang="en-US" sz="3700" baseline="0" dirty="0"/>
                            <a:t> of the Correlation Coefficient</a:t>
                          </a:r>
                          <a:endParaRPr lang="en-US" sz="3700" dirty="0"/>
                        </a:p>
                      </a:txBody>
                      <a:tcPr marL="121920" marR="121920" marT="60960" marB="60960"/>
                    </a:tc>
                    <a:extLst>
                      <a:ext uri="{0D108BD9-81ED-4DB2-BD59-A6C34878D82A}">
                        <a16:rowId xmlns:a16="http://schemas.microsoft.com/office/drawing/2014/main" val="4282699494"/>
                      </a:ext>
                    </a:extLst>
                  </a:tr>
                  <a:tr h="944880">
                    <a:tc>
                      <a:txBody>
                        <a:bodyPr/>
                        <a:lstStyle/>
                        <a:p>
                          <a:endParaRPr lang="en-US"/>
                        </a:p>
                      </a:txBody>
                      <a:tcPr marL="121920" marR="121920" marT="60960" marB="60960">
                        <a:blipFill>
                          <a:blip r:embed="rId3"/>
                          <a:stretch>
                            <a:fillRect l="-114" t="-81333" r="-343" b="-16000"/>
                          </a:stretch>
                        </a:blipFill>
                      </a:tcPr>
                    </a:tc>
                    <a:extLst>
                      <a:ext uri="{0D108BD9-81ED-4DB2-BD59-A6C34878D82A}">
                        <a16:rowId xmlns:a16="http://schemas.microsoft.com/office/drawing/2014/main" val="2257841623"/>
                      </a:ext>
                    </a:extLst>
                  </a:tr>
                </a:tbl>
              </a:graphicData>
            </a:graphic>
          </p:graphicFrame>
        </mc:Fallback>
      </mc:AlternateContent>
      <p:sp>
        <p:nvSpPr>
          <p:cNvPr id="7" name="Rectangle 6"/>
          <p:cNvSpPr/>
          <p:nvPr/>
        </p:nvSpPr>
        <p:spPr>
          <a:xfrm>
            <a:off x="558026" y="4696228"/>
            <a:ext cx="7040028" cy="404907"/>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558026" y="5101135"/>
            <a:ext cx="7040028" cy="404907"/>
          </a:xfrm>
          <a:prstGeom prst="rect">
            <a:avLst/>
          </a:prstGeom>
          <a:solidFill>
            <a:srgbClr val="F6D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52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A24C8-9FBF-EEEA-A15E-89F3463FB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4D743-9FEE-581A-61D5-E8827371EC07}"/>
              </a:ext>
            </a:extLst>
          </p:cNvPr>
          <p:cNvSpPr>
            <a:spLocks noGrp="1"/>
          </p:cNvSpPr>
          <p:nvPr>
            <p:ph type="title"/>
          </p:nvPr>
        </p:nvSpPr>
        <p:spPr/>
        <p:txBody>
          <a:bodyPr/>
          <a:lstStyle/>
          <a:p>
            <a:r>
              <a:rPr lang="en-US" dirty="0"/>
              <a:t>Bernoulli Distribution</a:t>
            </a:r>
          </a:p>
        </p:txBody>
      </p:sp>
      <p:sp>
        <p:nvSpPr>
          <p:cNvPr id="3" name="Content Placeholder 2">
            <a:extLst>
              <a:ext uri="{FF2B5EF4-FFF2-40B4-BE49-F238E27FC236}">
                <a16:creationId xmlns:a16="http://schemas.microsoft.com/office/drawing/2014/main" id="{17C0E559-A361-0F9B-68A3-1128BA8BF250}"/>
              </a:ext>
            </a:extLst>
          </p:cNvPr>
          <p:cNvSpPr>
            <a:spLocks noGrp="1"/>
          </p:cNvSpPr>
          <p:nvPr>
            <p:ph idx="1"/>
          </p:nvPr>
        </p:nvSpPr>
        <p:spPr/>
        <p:txBody>
          <a:bodyPr/>
          <a:lstStyle/>
          <a:p>
            <a:r>
              <a:rPr lang="en-US" sz="3600" dirty="0"/>
              <a:t>Any individual’s handedness comes from a discrete probability distribution with some probability for left-handedness and some probability for right-handedness.</a:t>
            </a:r>
          </a:p>
          <a:p>
            <a:r>
              <a:rPr lang="en-US" sz="3600" dirty="0"/>
              <a:t>What is the random variable?</a:t>
            </a:r>
          </a:p>
          <a:p>
            <a:r>
              <a:rPr lang="en-US" sz="3600" dirty="0"/>
              <a:t>This random variable comes from a Bernoulli distribution, which we have encountered before, for coin tosses. There is a probability </a:t>
            </a:r>
            <a:r>
              <a:rPr lang="en-US" sz="3600" i="1" dirty="0"/>
              <a:t>p </a:t>
            </a:r>
            <a:r>
              <a:rPr lang="en-US" sz="3600" dirty="0"/>
              <a:t>on right-handedness and </a:t>
            </a:r>
            <a:r>
              <a:rPr lang="en-US" sz="3600" i="1" dirty="0"/>
              <a:t>1-p </a:t>
            </a:r>
            <a:r>
              <a:rPr lang="en-US" sz="3600" dirty="0"/>
              <a:t>on left handedness.</a:t>
            </a:r>
          </a:p>
        </p:txBody>
      </p:sp>
    </p:spTree>
    <p:extLst>
      <p:ext uri="{BB962C8B-B14F-4D97-AF65-F5344CB8AC3E}">
        <p14:creationId xmlns:p14="http://schemas.microsoft.com/office/powerpoint/2010/main" val="3868660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95" y="1"/>
            <a:ext cx="4525899" cy="1508633"/>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Bernoulli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3"/>
              <a:ext cx="11101917" cy="2965069"/>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Bernoulli</a:t>
                          </a:r>
                          <a:r>
                            <a:rPr lang="en-US" sz="3700" baseline="0" dirty="0"/>
                            <a:t> process</a:t>
                          </a:r>
                          <a:endParaRPr lang="en-US" sz="3700" dirty="0"/>
                        </a:p>
                      </a:txBody>
                      <a:tcPr marL="121920" marR="121920" marT="60960" marB="60960"/>
                    </a:tc>
                    <a:extLst>
                      <a:ext uri="{0D108BD9-81ED-4DB2-BD59-A6C34878D82A}">
                        <a16:rowId xmlns:a16="http://schemas.microsoft.com/office/drawing/2014/main" val="4282699494"/>
                      </a:ext>
                    </a:extLst>
                  </a:tr>
                  <a:tr h="2247647">
                    <a:tc>
                      <a:txBody>
                        <a:bodyPr/>
                        <a:lstStyle/>
                        <a:p>
                          <a:pPr marL="0" indent="0">
                            <a:buFont typeface="Arial" panose="020B0604020202020204" pitchFamily="34" charset="0"/>
                            <a:buNone/>
                          </a:pPr>
                          <a:r>
                            <a:rPr lang="en-US" sz="2700" dirty="0"/>
                            <a:t>A Bernoulli process is a finite or infinite sequence</a:t>
                          </a:r>
                          <a:r>
                            <a:rPr lang="en-US" sz="2700" baseline="0" dirty="0"/>
                            <a:t> of independent RV (“trials”) </a:t>
                          </a:r>
                          <a14:m>
                            <m:oMath xmlns:m="http://schemas.openxmlformats.org/officeDocument/2006/math">
                              <m:sSub>
                                <m:sSubPr>
                                  <m:ctrlPr>
                                    <a:rPr lang="en-US" sz="2700" i="1" baseline="0" dirty="0" smtClean="0">
                                      <a:latin typeface="Cambria Math" panose="02040503050406030204" pitchFamily="18" charset="0"/>
                                    </a:rPr>
                                  </m:ctrlPr>
                                </m:sSubPr>
                                <m:e>
                                  <m:r>
                                    <a:rPr lang="en-US" sz="2700" i="1" baseline="0" dirty="0" smtClean="0">
                                      <a:latin typeface="Cambria Math" panose="02040503050406030204" pitchFamily="18" charset="0"/>
                                    </a:rPr>
                                    <m:t>𝑋</m:t>
                                  </m:r>
                                </m:e>
                                <m:sub>
                                  <m:r>
                                    <a:rPr lang="en-US" sz="2700" i="1" baseline="0" dirty="0" smtClean="0">
                                      <a:latin typeface="Cambria Math" panose="02040503050406030204" pitchFamily="18" charset="0"/>
                                    </a:rPr>
                                    <m:t>1</m:t>
                                  </m:r>
                                </m:sub>
                              </m:sSub>
                              <m:r>
                                <a:rPr lang="en-US" sz="2700" i="1" baseline="0" dirty="0" smtClean="0">
                                  <a:latin typeface="Cambria Math" panose="02040503050406030204" pitchFamily="18" charset="0"/>
                                </a:rPr>
                                <m:t>, </m:t>
                              </m:r>
                              <m:sSub>
                                <m:sSubPr>
                                  <m:ctrlPr>
                                    <a:rPr lang="en-US" sz="2700" i="1" baseline="0" dirty="0" smtClean="0">
                                      <a:latin typeface="Cambria Math" panose="02040503050406030204" pitchFamily="18" charset="0"/>
                                    </a:rPr>
                                  </m:ctrlPr>
                                </m:sSubPr>
                                <m:e>
                                  <m:r>
                                    <a:rPr lang="en-US" sz="2700" i="1" baseline="0" dirty="0" smtClean="0">
                                      <a:latin typeface="Cambria Math" panose="02040503050406030204" pitchFamily="18" charset="0"/>
                                    </a:rPr>
                                    <m:t>𝑋</m:t>
                                  </m:r>
                                </m:e>
                                <m:sub>
                                  <m:r>
                                    <a:rPr lang="en-US" sz="2700" i="1" baseline="0" dirty="0" smtClean="0">
                                      <a:latin typeface="Cambria Math" panose="02040503050406030204" pitchFamily="18" charset="0"/>
                                    </a:rPr>
                                    <m:t>2</m:t>
                                  </m:r>
                                </m:sub>
                              </m:sSub>
                              <m:r>
                                <a:rPr lang="en-US" sz="2700" i="1" baseline="0" dirty="0" smtClean="0">
                                  <a:latin typeface="Cambria Math" panose="02040503050406030204" pitchFamily="18" charset="0"/>
                                </a:rPr>
                                <m:t>, </m:t>
                              </m:r>
                              <m:sSub>
                                <m:sSubPr>
                                  <m:ctrlPr>
                                    <a:rPr lang="en-US" sz="2700" i="1" baseline="0" dirty="0" smtClean="0">
                                      <a:latin typeface="Cambria Math" panose="02040503050406030204" pitchFamily="18" charset="0"/>
                                    </a:rPr>
                                  </m:ctrlPr>
                                </m:sSubPr>
                                <m:e>
                                  <m:r>
                                    <a:rPr lang="en-US" sz="2700" i="1" baseline="0" dirty="0" smtClean="0">
                                      <a:latin typeface="Cambria Math" panose="02040503050406030204" pitchFamily="18" charset="0"/>
                                    </a:rPr>
                                    <m:t>𝑋</m:t>
                                  </m:r>
                                </m:e>
                                <m:sub>
                                  <m:r>
                                    <a:rPr lang="en-US" sz="2700" i="1" baseline="0" dirty="0" smtClean="0">
                                      <a:latin typeface="Cambria Math" panose="02040503050406030204" pitchFamily="18" charset="0"/>
                                    </a:rPr>
                                    <m:t>3</m:t>
                                  </m:r>
                                </m:sub>
                              </m:sSub>
                              <m:r>
                                <a:rPr lang="en-US" sz="2700" i="1" baseline="0" dirty="0" smtClean="0">
                                  <a:latin typeface="Cambria Math" panose="02040503050406030204" pitchFamily="18" charset="0"/>
                                </a:rPr>
                                <m:t>, …</m:t>
                              </m:r>
                            </m:oMath>
                          </a14:m>
                          <a:r>
                            <a:rPr lang="en-US" sz="2700" baseline="0" dirty="0"/>
                            <a:t>, such that each RV (or “trial”) follows the distribution</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smtClean="0">
                                    <a:latin typeface="Cambria Math" panose="02040503050406030204" pitchFamily="18" charset="0"/>
                                  </a:rPr>
                                  <m:t>𝑝</m:t>
                                </m:r>
                                <m:d>
                                  <m:dPr>
                                    <m:ctrlPr>
                                      <a:rPr lang="en-US" sz="2700" i="1" smtClean="0">
                                        <a:latin typeface="Cambria Math" panose="02040503050406030204" pitchFamily="18" charset="0"/>
                                      </a:rPr>
                                    </m:ctrlPr>
                                  </m:dPr>
                                  <m:e>
                                    <m:r>
                                      <a:rPr lang="en-US" sz="2700" smtClean="0">
                                        <a:latin typeface="Cambria Math" panose="02040503050406030204" pitchFamily="18" charset="0"/>
                                      </a:rPr>
                                      <m:t>𝑥</m:t>
                                    </m:r>
                                  </m:e>
                                </m:d>
                                <m:r>
                                  <a:rPr lang="en-US" sz="2700" i="1" smtClean="0">
                                    <a:latin typeface="Cambria Math" panose="02040503050406030204" pitchFamily="18" charset="0"/>
                                  </a:rPr>
                                  <m:t>=</m:t>
                                </m:r>
                                <m:d>
                                  <m:dPr>
                                    <m:begChr m:val="{"/>
                                    <m:endChr m:val=""/>
                                    <m:ctrlPr>
                                      <a:rPr lang="en-US" sz="2700" i="1" smtClean="0">
                                        <a:latin typeface="Cambria Math" panose="02040503050406030204" pitchFamily="18" charset="0"/>
                                      </a:rPr>
                                    </m:ctrlPr>
                                  </m:dPr>
                                  <m:e>
                                    <m:eqArr>
                                      <m:eqArrPr>
                                        <m:ctrlPr>
                                          <a:rPr lang="en-US" sz="2700" i="1" smtClean="0">
                                            <a:latin typeface="Cambria Math" panose="02040503050406030204" pitchFamily="18" charset="0"/>
                                          </a:rPr>
                                        </m:ctrlPr>
                                      </m:eqArrPr>
                                      <m:e>
                                        <m:r>
                                          <a:rPr lang="en-US" sz="2700" b="0" i="1" smtClean="0">
                                            <a:latin typeface="Cambria Math" panose="02040503050406030204" pitchFamily="18" charset="0"/>
                                          </a:rPr>
                                          <m:t>𝑝</m:t>
                                        </m:r>
                                        <m:r>
                                          <a:rPr lang="en-US" sz="2700" i="1" smtClean="0">
                                            <a:latin typeface="Cambria Math" panose="02040503050406030204" pitchFamily="18" charset="0"/>
                                          </a:rPr>
                                          <m:t>,  </m:t>
                                        </m:r>
                                        <m:r>
                                          <a:rPr lang="en-US" sz="2700" b="0" i="0" smtClean="0">
                                            <a:latin typeface="Cambria Math" panose="02040503050406030204" pitchFamily="18" charset="0"/>
                                          </a:rPr>
                                          <m:t>        </m:t>
                                        </m:r>
                                        <m:r>
                                          <m:rPr>
                                            <m:sty m:val="p"/>
                                          </m:rPr>
                                          <a:rPr lang="en-US" sz="2700" b="0" i="0" smtClean="0">
                                            <a:latin typeface="Cambria Math" panose="02040503050406030204" pitchFamily="18" charset="0"/>
                                          </a:rPr>
                                          <m:t>if</m:t>
                                        </m:r>
                                        <m:r>
                                          <a:rPr lang="en-US" sz="2700" b="0" i="0"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=1</m:t>
                                        </m:r>
                                      </m:e>
                                      <m:e>
                                        <m:r>
                                          <a:rPr lang="en-US" sz="2700" i="1" smtClean="0">
                                            <a:latin typeface="Cambria Math" panose="02040503050406030204" pitchFamily="18" charset="0"/>
                                          </a:rPr>
                                          <m:t>&amp;</m:t>
                                        </m:r>
                                        <m:r>
                                          <a:rPr lang="en-US" sz="2700" b="0" i="1" smtClean="0">
                                            <a:latin typeface="Cambria Math" panose="02040503050406030204" pitchFamily="18" charset="0"/>
                                          </a:rPr>
                                          <m:t>1−</m:t>
                                        </m:r>
                                        <m:r>
                                          <a:rPr lang="en-US" sz="2700" b="0" i="1" smtClean="0">
                                            <a:latin typeface="Cambria Math" panose="02040503050406030204" pitchFamily="18" charset="0"/>
                                          </a:rPr>
                                          <m:t>𝑝</m:t>
                                        </m:r>
                                        <m:r>
                                          <a:rPr lang="en-US" sz="2700" i="1" smtClean="0">
                                            <a:latin typeface="Cambria Math" panose="02040503050406030204" pitchFamily="18" charset="0"/>
                                          </a:rPr>
                                          <m:t>,</m:t>
                                        </m:r>
                                        <m:r>
                                          <a:rPr lang="en-US" sz="2700" b="0" i="0" smtClean="0">
                                            <a:latin typeface="Cambria Math" panose="02040503050406030204" pitchFamily="18" charset="0"/>
                                          </a:rPr>
                                          <m:t>  </m:t>
                                        </m:r>
                                        <m:r>
                                          <m:rPr>
                                            <m:sty m:val="p"/>
                                          </m:rPr>
                                          <a:rPr lang="en-US" sz="2700" b="0" i="0" smtClean="0">
                                            <a:latin typeface="Cambria Math" panose="02040503050406030204" pitchFamily="18" charset="0"/>
                                          </a:rPr>
                                          <m:t>if</m:t>
                                        </m:r>
                                        <m:r>
                                          <a:rPr lang="en-US" sz="2700" b="0" i="0"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=0</m:t>
                                        </m:r>
                                      </m:e>
                                    </m:eqArr>
                                  </m:e>
                                </m:d>
                              </m:oMath>
                            </m:oMathPara>
                          </a14:m>
                          <a:endParaRPr lang="en-US" sz="2700" baseline="0" dirty="0"/>
                        </a:p>
                        <a:p>
                          <a:pPr marL="0" indent="0">
                            <a:buFont typeface="Arial" panose="020B0604020202020204" pitchFamily="34" charset="0"/>
                            <a:buNone/>
                          </a:pPr>
                          <a:r>
                            <a:rPr lang="en-US" sz="2700" baseline="0" dirty="0"/>
                            <a:t>where </a:t>
                          </a:r>
                          <a14:m>
                            <m:oMath xmlns:m="http://schemas.openxmlformats.org/officeDocument/2006/math">
                              <m:r>
                                <a:rPr lang="en-US" sz="2700" i="1" baseline="0" dirty="0" smtClean="0">
                                  <a:latin typeface="Cambria Math" panose="02040503050406030204" pitchFamily="18" charset="0"/>
                                </a:rPr>
                                <m:t>𝑥</m:t>
                              </m:r>
                              <m:r>
                                <a:rPr lang="en-US" sz="2700" i="1" baseline="0" dirty="0" smtClean="0">
                                  <a:latin typeface="Cambria Math" panose="02040503050406030204" pitchFamily="18" charset="0"/>
                                </a:rPr>
                                <m:t>=1</m:t>
                              </m:r>
                            </m:oMath>
                          </a14:m>
                          <a:r>
                            <a:rPr lang="en-US" sz="2700" baseline="0" dirty="0"/>
                            <a:t> denotes “success” and </a:t>
                          </a:r>
                          <a14:m>
                            <m:oMath xmlns:m="http://schemas.openxmlformats.org/officeDocument/2006/math">
                              <m:r>
                                <a:rPr lang="en-US" sz="2700" i="1" baseline="0" dirty="0" smtClean="0">
                                  <a:latin typeface="Cambria Math" panose="02040503050406030204" pitchFamily="18" charset="0"/>
                                </a:rPr>
                                <m:t>𝑥</m:t>
                              </m:r>
                              <m:r>
                                <a:rPr lang="en-US" sz="2700" i="1" baseline="0" dirty="0" smtClean="0">
                                  <a:latin typeface="Cambria Math" panose="02040503050406030204" pitchFamily="18" charset="0"/>
                                </a:rPr>
                                <m:t>=0</m:t>
                              </m:r>
                            </m:oMath>
                          </a14:m>
                          <a:r>
                            <a:rPr lang="en-US" sz="2700" baseline="0" dirty="0"/>
                            <a:t> denotes “failure”.</a:t>
                          </a:r>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3"/>
              <a:ext cx="11101917" cy="2965069"/>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Bernoulli</a:t>
                          </a:r>
                          <a:r>
                            <a:rPr lang="en-US" sz="3700" baseline="0" dirty="0"/>
                            <a:t> process</a:t>
                          </a:r>
                          <a:endParaRPr lang="en-US" sz="3700" dirty="0"/>
                        </a:p>
                      </a:txBody>
                      <a:tcPr marL="121920" marR="121920" marT="60960" marB="60960"/>
                    </a:tc>
                    <a:extLst>
                      <a:ext uri="{0D108BD9-81ED-4DB2-BD59-A6C34878D82A}">
                        <a16:rowId xmlns:a16="http://schemas.microsoft.com/office/drawing/2014/main" val="4282699494"/>
                      </a:ext>
                    </a:extLst>
                  </a:tr>
                  <a:tr h="2274189">
                    <a:tc>
                      <a:txBody>
                        <a:bodyPr/>
                        <a:lstStyle/>
                        <a:p>
                          <a:endParaRPr lang="en-US"/>
                        </a:p>
                      </a:txBody>
                      <a:tcPr marL="121920" marR="121920" marT="60960" marB="60960">
                        <a:blipFill>
                          <a:blip r:embed="rId4"/>
                          <a:stretch>
                            <a:fillRect l="-114" t="-54190" r="-343" b="-112291"/>
                          </a:stretch>
                        </a:blipFill>
                      </a:tcPr>
                    </a:tc>
                    <a:extLst>
                      <a:ext uri="{0D108BD9-81ED-4DB2-BD59-A6C34878D82A}">
                        <a16:rowId xmlns:a16="http://schemas.microsoft.com/office/drawing/2014/main" val="2257841623"/>
                      </a:ext>
                    </a:extLst>
                  </a:tr>
                </a:tbl>
              </a:graphicData>
            </a:graphic>
          </p:graphicFrame>
        </mc:Fallback>
      </mc:AlternateContent>
      <p:sp>
        <p:nvSpPr>
          <p:cNvPr id="2" name="Content Placeholder 2">
            <a:extLst>
              <a:ext uri="{FF2B5EF4-FFF2-40B4-BE49-F238E27FC236}">
                <a16:creationId xmlns:a16="http://schemas.microsoft.com/office/drawing/2014/main" id="{A193EDF9-5884-9C60-C8DE-F8F469415CA8}"/>
              </a:ext>
            </a:extLst>
          </p:cNvPr>
          <p:cNvSpPr>
            <a:spLocks noGrp="1"/>
          </p:cNvSpPr>
          <p:nvPr>
            <p:ph idx="1"/>
          </p:nvPr>
        </p:nvSpPr>
        <p:spPr>
          <a:xfrm>
            <a:off x="480001" y="4582510"/>
            <a:ext cx="11102399" cy="1158639"/>
          </a:xfrm>
        </p:spPr>
        <p:txBody>
          <a:bodyPr/>
          <a:lstStyle/>
          <a:p>
            <a:r>
              <a:rPr lang="en-US" sz="3600" dirty="0"/>
              <a:t>In a crowd, we expect that if we were shaking hands with one person after another, whether each person was right or left-handed would be a Bernoulli process.</a:t>
            </a:r>
          </a:p>
        </p:txBody>
      </p:sp>
    </p:spTree>
    <p:extLst>
      <p:ext uri="{BB962C8B-B14F-4D97-AF65-F5344CB8AC3E}">
        <p14:creationId xmlns:p14="http://schemas.microsoft.com/office/powerpoint/2010/main" val="866957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E258-01D4-74BF-82D4-D0ACAFA7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5807C-3721-FE8B-1E52-507F3A9622C4}"/>
              </a:ext>
            </a:extLst>
          </p:cNvPr>
          <p:cNvSpPr>
            <a:spLocks noGrp="1"/>
          </p:cNvSpPr>
          <p:nvPr>
            <p:ph type="title"/>
          </p:nvPr>
        </p:nvSpPr>
        <p:spPr/>
        <p:txBody>
          <a:bodyPr/>
          <a:lstStyle/>
          <a:p>
            <a:r>
              <a:rPr lang="en-US" dirty="0"/>
              <a:t>Binomial Distribution</a:t>
            </a:r>
          </a:p>
        </p:txBody>
      </p:sp>
      <p:sp>
        <p:nvSpPr>
          <p:cNvPr id="3" name="Content Placeholder 2">
            <a:extLst>
              <a:ext uri="{FF2B5EF4-FFF2-40B4-BE49-F238E27FC236}">
                <a16:creationId xmlns:a16="http://schemas.microsoft.com/office/drawing/2014/main" id="{23FB076F-AFC2-963C-4073-6FEB72E23DF8}"/>
              </a:ext>
            </a:extLst>
          </p:cNvPr>
          <p:cNvSpPr>
            <a:spLocks noGrp="1"/>
          </p:cNvSpPr>
          <p:nvPr>
            <p:ph idx="1"/>
          </p:nvPr>
        </p:nvSpPr>
        <p:spPr/>
        <p:txBody>
          <a:bodyPr/>
          <a:lstStyle/>
          <a:p>
            <a:r>
              <a:rPr lang="en-US" sz="3200" dirty="0"/>
              <a:t>Suppose now we have a population and we wanted to treat the number of individuals who are left-handed as a random variable. </a:t>
            </a:r>
          </a:p>
          <a:p>
            <a:r>
              <a:rPr lang="en-US" sz="3200" dirty="0"/>
              <a:t>Now every time we are measuring what is the number of people who are left-handed, and for each individual there is a population probability of </a:t>
            </a:r>
            <a:r>
              <a:rPr lang="en-US" sz="3200" i="1" dirty="0"/>
              <a:t>1-p </a:t>
            </a:r>
            <a:r>
              <a:rPr lang="en-US" sz="3200" dirty="0"/>
              <a:t>of being left handed.</a:t>
            </a:r>
          </a:p>
          <a:p>
            <a:r>
              <a:rPr lang="en-US" sz="3200" dirty="0"/>
              <a:t>The random variable “number of left-handers” is described by a Binomial distribution – a generalization of the Bernoulli.</a:t>
            </a:r>
          </a:p>
        </p:txBody>
      </p:sp>
    </p:spTree>
    <p:extLst>
      <p:ext uri="{BB962C8B-B14F-4D97-AF65-F5344CB8AC3E}">
        <p14:creationId xmlns:p14="http://schemas.microsoft.com/office/powerpoint/2010/main" val="286156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13C9-A1DE-223A-C5AF-1DF9AB3047EB}"/>
              </a:ext>
            </a:extLst>
          </p:cNvPr>
          <p:cNvSpPr>
            <a:spLocks noGrp="1"/>
          </p:cNvSpPr>
          <p:nvPr>
            <p:ph type="title"/>
          </p:nvPr>
        </p:nvSpPr>
        <p:spPr/>
        <p:txBody>
          <a:bodyPr>
            <a:normAutofit/>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D99F33-3B75-6D9A-D190-C8BEED1F4FEA}"/>
                  </a:ext>
                </a:extLst>
              </p:cNvPr>
              <p:cNvSpPr>
                <a:spLocks noGrp="1"/>
              </p:cNvSpPr>
              <p:nvPr>
                <p:ph idx="1"/>
              </p:nvPr>
            </p:nvSpPr>
            <p:spPr/>
            <p:txBody>
              <a:bodyPr/>
              <a:lstStyle/>
              <a:p>
                <a:r>
                  <a:rPr lang="en-US" dirty="0"/>
                  <a:t>If we expect </a:t>
                </a:r>
                <a14:m>
                  <m:oMath xmlns:m="http://schemas.openxmlformats.org/officeDocument/2006/math">
                    <m:r>
                      <a:rPr lang="en-US" b="0" i="1" smtClean="0">
                        <a:latin typeface="Cambria Math" panose="02040503050406030204" pitchFamily="18" charset="0"/>
                      </a:rPr>
                      <m:t>𝑥</m:t>
                    </m:r>
                  </m:oMath>
                </a14:m>
                <a:r>
                  <a:rPr lang="en-US" dirty="0"/>
                  <a:t> left handers, and we label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dirty="0"/>
                  <a:t> as probability of right-handedness, then, if we assume we have first </a:t>
                </a:r>
                <a14:m>
                  <m:oMath xmlns:m="http://schemas.openxmlformats.org/officeDocument/2006/math">
                    <m:r>
                      <a:rPr lang="en-US" b="0" i="1" smtClean="0">
                        <a:latin typeface="Cambria Math" panose="02040503050406030204" pitchFamily="18" charset="0"/>
                      </a:rPr>
                      <m:t>𝑥</m:t>
                    </m:r>
                  </m:oMath>
                </a14:m>
                <a:r>
                  <a:rPr lang="en-US" dirty="0"/>
                  <a:t> left handers and then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right handers:</a:t>
                </a:r>
              </a:p>
              <a:p>
                <a:pPr marL="478354" lvl="1" indent="0" algn="ctr">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oMath>
                </a14:m>
                <a:r>
                  <a:rPr lang="en-US" dirty="0"/>
                  <a:t> is the probability</a:t>
                </a:r>
              </a:p>
              <a:p>
                <a:pPr marL="478354" lvl="1" indent="0">
                  <a:buNone/>
                </a:pPr>
                <a:r>
                  <a:rPr lang="en-US" dirty="0"/>
                  <a:t>But we need to account for all the other potential ways of ordering. </a:t>
                </a:r>
              </a:p>
              <a:p>
                <a:pPr marL="478354" lvl="1" indent="0">
                  <a:buNone/>
                </a:pPr>
                <a:endParaRPr lang="en-US" dirty="0"/>
              </a:p>
            </p:txBody>
          </p:sp>
        </mc:Choice>
        <mc:Fallback xmlns="">
          <p:sp>
            <p:nvSpPr>
              <p:cNvPr id="3" name="Content Placeholder 2">
                <a:extLst>
                  <a:ext uri="{FF2B5EF4-FFF2-40B4-BE49-F238E27FC236}">
                    <a16:creationId xmlns:a16="http://schemas.microsoft.com/office/drawing/2014/main" id="{DED99F33-3B75-6D9A-D190-C8BEED1F4FEA}"/>
                  </a:ext>
                </a:extLst>
              </p:cNvPr>
              <p:cNvSpPr>
                <a:spLocks noGrp="1" noRot="1" noChangeAspect="1" noMove="1" noResize="1" noEditPoints="1" noAdjustHandles="1" noChangeArrowheads="1" noChangeShapeType="1" noTextEdit="1"/>
              </p:cNvSpPr>
              <p:nvPr>
                <p:ph idx="1"/>
              </p:nvPr>
            </p:nvSpPr>
            <p:spPr>
              <a:blipFill>
                <a:blip r:embed="rId2"/>
                <a:stretch>
                  <a:fillRect l="-2740" t="-3704" r="-2283" b="-3134"/>
                </a:stretch>
              </a:blipFill>
            </p:spPr>
            <p:txBody>
              <a:bodyPr/>
              <a:lstStyle/>
              <a:p>
                <a:r>
                  <a:rPr lang="en-US">
                    <a:noFill/>
                  </a:rPr>
                  <a:t> </a:t>
                </a:r>
              </a:p>
            </p:txBody>
          </p:sp>
        </mc:Fallback>
      </mc:AlternateContent>
    </p:spTree>
    <p:extLst>
      <p:ext uri="{BB962C8B-B14F-4D97-AF65-F5344CB8AC3E}">
        <p14:creationId xmlns:p14="http://schemas.microsoft.com/office/powerpoint/2010/main" val="502523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669E-1C16-DC60-8F60-D91172FD5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98109-0093-43A5-33DA-E470C1409052}"/>
              </a:ext>
            </a:extLst>
          </p:cNvPr>
          <p:cNvSpPr>
            <a:spLocks noGrp="1"/>
          </p:cNvSpPr>
          <p:nvPr>
            <p:ph type="title"/>
          </p:nvPr>
        </p:nvSpPr>
        <p:spPr/>
        <p:txBody>
          <a:bodyPr>
            <a:normAutofit/>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57E53A-94CC-EDA9-6EA0-CCF84CAC4F4D}"/>
                  </a:ext>
                </a:extLst>
              </p:cNvPr>
              <p:cNvSpPr>
                <a:spLocks noGrp="1"/>
              </p:cNvSpPr>
              <p:nvPr>
                <p:ph idx="1"/>
              </p:nvPr>
            </p:nvSpPr>
            <p:spPr/>
            <p:txBody>
              <a:bodyPr/>
              <a:lstStyle/>
              <a:p>
                <a:pPr marL="478354" lvl="1" indent="0" algn="ctr">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oMath>
                </a14:m>
                <a:r>
                  <a:rPr lang="en-US" dirty="0"/>
                  <a:t> is the probability</a:t>
                </a:r>
              </a:p>
              <a:p>
                <a:pPr marL="478354" lvl="1" indent="0">
                  <a:buNone/>
                </a:pPr>
                <a:r>
                  <a:rPr lang="en-US" dirty="0"/>
                  <a:t>But we need to account for all the other potential ways of ordering. </a:t>
                </a:r>
              </a:p>
              <a:p>
                <a:pPr marL="478354" lvl="1" indent="0">
                  <a:buNone/>
                </a:pPr>
                <a:endParaRPr lang="en-US" dirty="0"/>
              </a:p>
              <a:p>
                <a:pPr marL="478354" lvl="1" indent="0">
                  <a:buNone/>
                </a:pPr>
                <a:r>
                  <a:rPr lang="en-US" dirty="0"/>
                  <a:t>Pretend n = 10 and x = 2. Then we need all the ways that the 2 left-handers could be organized, and all the ways that the 8 right-handers could be organized.</a:t>
                </a:r>
              </a:p>
            </p:txBody>
          </p:sp>
        </mc:Choice>
        <mc:Fallback xmlns="">
          <p:sp>
            <p:nvSpPr>
              <p:cNvPr id="3" name="Content Placeholder 2">
                <a:extLst>
                  <a:ext uri="{FF2B5EF4-FFF2-40B4-BE49-F238E27FC236}">
                    <a16:creationId xmlns:a16="http://schemas.microsoft.com/office/drawing/2014/main" id="{D457E53A-94CC-EDA9-6EA0-CCF84CAC4F4D}"/>
                  </a:ext>
                </a:extLst>
              </p:cNvPr>
              <p:cNvSpPr>
                <a:spLocks noGrp="1" noRot="1" noChangeAspect="1" noMove="1" noResize="1" noEditPoints="1" noAdjustHandles="1" noChangeArrowheads="1" noChangeShapeType="1" noTextEdit="1"/>
              </p:cNvSpPr>
              <p:nvPr>
                <p:ph idx="1"/>
              </p:nvPr>
            </p:nvSpPr>
            <p:spPr>
              <a:blipFill>
                <a:blip r:embed="rId2"/>
                <a:stretch>
                  <a:fillRect t="-3419" r="-3311"/>
                </a:stretch>
              </a:blipFill>
            </p:spPr>
            <p:txBody>
              <a:bodyPr/>
              <a:lstStyle/>
              <a:p>
                <a:r>
                  <a:rPr lang="en-US">
                    <a:noFill/>
                  </a:rPr>
                  <a:t> </a:t>
                </a:r>
              </a:p>
            </p:txBody>
          </p:sp>
        </mc:Fallback>
      </mc:AlternateContent>
    </p:spTree>
    <p:extLst>
      <p:ext uri="{BB962C8B-B14F-4D97-AF65-F5344CB8AC3E}">
        <p14:creationId xmlns:p14="http://schemas.microsoft.com/office/powerpoint/2010/main" val="36950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3F33-0108-A45E-ED52-33FF5956B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D6E43-06F7-9AB5-A9EC-0C15366D5F9E}"/>
              </a:ext>
            </a:extLst>
          </p:cNvPr>
          <p:cNvSpPr>
            <a:spLocks noGrp="1"/>
          </p:cNvSpPr>
          <p:nvPr>
            <p:ph type="title"/>
          </p:nvPr>
        </p:nvSpPr>
        <p:spPr/>
        <p:txBody>
          <a:bodyPr>
            <a:normAutofit/>
          </a:bodyPr>
          <a:lstStyle/>
          <a:p>
            <a:r>
              <a:rPr lang="en-US" dirty="0"/>
              <a:t>Binomial Distribution</a:t>
            </a:r>
          </a:p>
        </p:txBody>
      </p:sp>
      <p:sp>
        <p:nvSpPr>
          <p:cNvPr id="3" name="Content Placeholder 2">
            <a:extLst>
              <a:ext uri="{FF2B5EF4-FFF2-40B4-BE49-F238E27FC236}">
                <a16:creationId xmlns:a16="http://schemas.microsoft.com/office/drawing/2014/main" id="{41533A5D-D9A8-C072-D41B-4733812BDF8B}"/>
              </a:ext>
            </a:extLst>
          </p:cNvPr>
          <p:cNvSpPr>
            <a:spLocks noGrp="1"/>
          </p:cNvSpPr>
          <p:nvPr>
            <p:ph idx="1"/>
          </p:nvPr>
        </p:nvSpPr>
        <p:spPr/>
        <p:txBody>
          <a:bodyPr/>
          <a:lstStyle/>
          <a:p>
            <a:pPr marL="478354" lvl="1" indent="0">
              <a:buNone/>
            </a:pPr>
            <a:r>
              <a:rPr lang="en-US" sz="3200" dirty="0"/>
              <a:t>Pretend n = 10 and x = 2. Then we need all the ways that the 2 left-handers could be organized, and all the ways that the 8 right-handers could be organized.</a:t>
            </a:r>
          </a:p>
          <a:p>
            <a:pPr marL="478354" lvl="1" indent="0">
              <a:buNone/>
            </a:pPr>
            <a:r>
              <a:rPr lang="en-US" sz="3200" dirty="0"/>
              <a:t>Ways 10 people can be ordered = 10! = 10 * 9 * 8…</a:t>
            </a:r>
          </a:p>
          <a:p>
            <a:pPr marL="478354" lvl="1" indent="0">
              <a:buNone/>
            </a:pPr>
            <a:r>
              <a:rPr lang="en-US" sz="3200" dirty="0"/>
              <a:t>Ways 2 people can be ordered = 2! = 2*1</a:t>
            </a:r>
          </a:p>
          <a:p>
            <a:pPr marL="478354" lvl="1" indent="0">
              <a:buNone/>
            </a:pPr>
            <a:r>
              <a:rPr lang="en-US" sz="3200" dirty="0"/>
              <a:t>Ways 8 people can be ordered = 8!</a:t>
            </a:r>
          </a:p>
          <a:p>
            <a:pPr marL="478354" lvl="1" indent="0">
              <a:buNone/>
            </a:pPr>
            <a:endParaRPr lang="en-US" sz="3200" dirty="0"/>
          </a:p>
          <a:p>
            <a:pPr marL="478354" lvl="1" indent="0">
              <a:buNone/>
            </a:pPr>
            <a:r>
              <a:rPr lang="en-US" sz="3200" dirty="0"/>
              <a:t>We also need to consider that the 2 ways the left-handers organize interacts with the 8! ways that the right handers organize.</a:t>
            </a:r>
          </a:p>
        </p:txBody>
      </p:sp>
    </p:spTree>
    <p:extLst>
      <p:ext uri="{BB962C8B-B14F-4D97-AF65-F5344CB8AC3E}">
        <p14:creationId xmlns:p14="http://schemas.microsoft.com/office/powerpoint/2010/main" val="3877149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5336-7AD8-1F71-825F-D8B2791460DD}"/>
              </a:ext>
            </a:extLst>
          </p:cNvPr>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6F7363-DF3E-1FF6-9544-0D9BB9CF2C59}"/>
                  </a:ext>
                </a:extLst>
              </p:cNvPr>
              <p:cNvSpPr>
                <a:spLocks noGrp="1"/>
              </p:cNvSpPr>
              <p:nvPr>
                <p:ph idx="1"/>
              </p:nvPr>
            </p:nvSpPr>
            <p:spPr/>
            <p:txBody>
              <a:bodyPr/>
              <a:lstStyle/>
              <a:p>
                <a:r>
                  <a:rPr lang="en-US" dirty="0"/>
                  <a:t>So, the probability of 2 left handers in a population of 10 is:</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m:t>
                              </m:r>
                            </m:den>
                          </m:f>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8</m:t>
                          </m:r>
                        </m:sup>
                      </m:sSup>
                    </m:oMath>
                  </m:oMathPara>
                </a14:m>
                <a:endParaRPr lang="en-US" b="0" dirty="0"/>
              </a:p>
              <a:p>
                <a:pPr marL="0" indent="0">
                  <a:buNone/>
                </a:pPr>
                <a:r>
                  <a:rPr lang="en-US" b="0" dirty="0"/>
                  <a:t>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2!8!</m:t>
                        </m:r>
                      </m:den>
                    </m:f>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8</m:t>
                        </m:r>
                      </m:sup>
                    </m:sSup>
                  </m:oMath>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76F7363-DF3E-1FF6-9544-0D9BB9CF2C59}"/>
                  </a:ext>
                </a:extLst>
              </p:cNvPr>
              <p:cNvSpPr>
                <a:spLocks noGrp="1" noRot="1" noChangeAspect="1" noMove="1" noResize="1" noEditPoints="1" noAdjustHandles="1" noChangeArrowheads="1" noChangeShapeType="1" noTextEdit="1"/>
              </p:cNvSpPr>
              <p:nvPr>
                <p:ph idx="1"/>
              </p:nvPr>
            </p:nvSpPr>
            <p:spPr>
              <a:blipFill>
                <a:blip r:embed="rId2"/>
                <a:stretch>
                  <a:fillRect l="-2740" t="-3704"/>
                </a:stretch>
              </a:blipFill>
            </p:spPr>
            <p:txBody>
              <a:bodyPr/>
              <a:lstStyle/>
              <a:p>
                <a:r>
                  <a:rPr lang="en-US">
                    <a:noFill/>
                  </a:rPr>
                  <a:t> </a:t>
                </a:r>
              </a:p>
            </p:txBody>
          </p:sp>
        </mc:Fallback>
      </mc:AlternateContent>
    </p:spTree>
    <p:extLst>
      <p:ext uri="{BB962C8B-B14F-4D97-AF65-F5344CB8AC3E}">
        <p14:creationId xmlns:p14="http://schemas.microsoft.com/office/powerpoint/2010/main" val="257502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C4499-6E36-D7DE-1E6D-A48B51DCA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ED7E8-E475-82EE-5EA4-4328F3F63A93}"/>
              </a:ext>
            </a:extLst>
          </p:cNvPr>
          <p:cNvSpPr>
            <a:spLocks noGrp="1"/>
          </p:cNvSpPr>
          <p:nvPr>
            <p:ph idx="1"/>
          </p:nvPr>
        </p:nvSpPr>
        <p:spPr>
          <a:xfrm>
            <a:off x="480002" y="1296000"/>
            <a:ext cx="5615998" cy="4445149"/>
          </a:xfrm>
        </p:spPr>
        <p:txBody>
          <a:bodyPr/>
          <a:lstStyle/>
          <a:p>
            <a:pPr marL="0" indent="0">
              <a:buNone/>
            </a:pPr>
            <a:r>
              <a:rPr lang="en-US" sz="3200" dirty="0"/>
              <a:t>Every day is considered an </a:t>
            </a:r>
            <a:r>
              <a:rPr lang="en-US" sz="3200" b="1" i="1" dirty="0"/>
              <a:t>independent</a:t>
            </a:r>
            <a:r>
              <a:rPr lang="en-US" sz="3200" dirty="0"/>
              <a:t> random variable.</a:t>
            </a:r>
          </a:p>
          <a:p>
            <a:pPr marL="0" indent="0">
              <a:buNone/>
            </a:pPr>
            <a:endParaRPr lang="en-US" sz="3200" dirty="0"/>
          </a:p>
          <a:p>
            <a:r>
              <a:rPr lang="en-US" sz="2800" dirty="0"/>
              <a:t>Consistently an assumption when using probability theory to do statistics.</a:t>
            </a:r>
          </a:p>
          <a:p>
            <a:r>
              <a:rPr lang="en-US" sz="2800" dirty="0"/>
              <a:t>We assume each sample we have is an independent random variable.</a:t>
            </a:r>
          </a:p>
          <a:p>
            <a:r>
              <a:rPr lang="en-US" sz="2800" dirty="0"/>
              <a:t>OR. We model the non-independence directly.</a:t>
            </a:r>
          </a:p>
        </p:txBody>
      </p:sp>
      <p:pic>
        <p:nvPicPr>
          <p:cNvPr id="4" name="Picture 3">
            <a:extLst>
              <a:ext uri="{FF2B5EF4-FFF2-40B4-BE49-F238E27FC236}">
                <a16:creationId xmlns:a16="http://schemas.microsoft.com/office/drawing/2014/main" id="{B99BCABC-8849-A492-50ED-3C5533D5E76E}"/>
              </a:ext>
            </a:extLst>
          </p:cNvPr>
          <p:cNvPicPr>
            <a:picLocks noChangeAspect="1"/>
          </p:cNvPicPr>
          <p:nvPr/>
        </p:nvPicPr>
        <p:blipFill>
          <a:blip r:embed="rId3"/>
          <a:stretch>
            <a:fillRect/>
          </a:stretch>
        </p:blipFill>
        <p:spPr>
          <a:xfrm>
            <a:off x="6095999" y="213093"/>
            <a:ext cx="6019131" cy="5932525"/>
          </a:xfrm>
          <a:prstGeom prst="rect">
            <a:avLst/>
          </a:prstGeom>
        </p:spPr>
      </p:pic>
      <p:sp>
        <p:nvSpPr>
          <p:cNvPr id="2" name="Title 1">
            <a:extLst>
              <a:ext uri="{FF2B5EF4-FFF2-40B4-BE49-F238E27FC236}">
                <a16:creationId xmlns:a16="http://schemas.microsoft.com/office/drawing/2014/main" id="{C6CF05AB-9A0B-EFF8-408A-B18C2BC1E53F}"/>
              </a:ext>
            </a:extLst>
          </p:cNvPr>
          <p:cNvSpPr>
            <a:spLocks noGrp="1"/>
          </p:cNvSpPr>
          <p:nvPr>
            <p:ph type="title"/>
          </p:nvPr>
        </p:nvSpPr>
        <p:spPr/>
        <p:txBody>
          <a:bodyPr>
            <a:normAutofit/>
          </a:bodyPr>
          <a:lstStyle/>
          <a:p>
            <a:r>
              <a:rPr lang="en-US" dirty="0"/>
              <a:t>Independent RVs</a:t>
            </a:r>
          </a:p>
        </p:txBody>
      </p:sp>
    </p:spTree>
    <p:extLst>
      <p:ext uri="{BB962C8B-B14F-4D97-AF65-F5344CB8AC3E}">
        <p14:creationId xmlns:p14="http://schemas.microsoft.com/office/powerpoint/2010/main" val="3324018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094" y="1"/>
            <a:ext cx="4525903" cy="1508633"/>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Binomial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482" y="1353689"/>
              <a:ext cx="11101917" cy="4788091"/>
            </p:xfrm>
            <a:graphic>
              <a:graphicData uri="http://schemas.openxmlformats.org/drawingml/2006/table">
                <a:tbl>
                  <a:tblPr firstRow="1" bandRow="1">
                    <a:tableStyleId>{073A0DAA-6AF3-43AB-8588-CEC1D06C72B9}</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4282699494"/>
                      </a:ext>
                    </a:extLst>
                  </a:tr>
                  <a:tr h="4048083">
                    <a:tc>
                      <a:txBody>
                        <a:bodyPr/>
                        <a:lstStyle/>
                        <a:p>
                          <a:pPr marL="0" indent="0">
                            <a:buFont typeface="Arial" panose="020B0604020202020204" pitchFamily="34" charset="0"/>
                            <a:buNone/>
                          </a:pPr>
                          <a:r>
                            <a:rPr lang="en-US" sz="2700" dirty="0"/>
                            <a:t>25% of the families in a village have a subscription to a local newspaper. If we ask 10 families if they have a subscription, what the probability that exactly 4 have one?</a:t>
                          </a:r>
                        </a:p>
                        <a:p>
                          <a:pPr marL="342900" indent="-342900">
                            <a:buFont typeface="Arial" panose="020B0604020202020204" pitchFamily="34" charset="0"/>
                            <a:buChar char="•"/>
                          </a:pPr>
                          <a:r>
                            <a:rPr lang="en-US" sz="2700" baseline="0" dirty="0"/>
                            <a:t>We ask 10 families (10 trials)</a:t>
                          </a:r>
                        </a:p>
                        <a:p>
                          <a:pPr marL="342900" indent="-342900">
                            <a:buFont typeface="Arial" panose="020B0604020202020204" pitchFamily="34" charset="0"/>
                            <a:buChar char="•"/>
                          </a:pPr>
                          <a:r>
                            <a:rPr lang="en-US" sz="2700" baseline="0" dirty="0"/>
                            <a:t>25% chance of having a subscription (“success”)</a:t>
                          </a:r>
                        </a:p>
                        <a:p>
                          <a:pPr marL="342900" indent="-342900">
                            <a:buFont typeface="Arial" panose="020B0604020202020204" pitchFamily="34" charset="0"/>
                            <a:buChar char="•"/>
                          </a:pPr>
                          <a:r>
                            <a:rPr lang="en-US" sz="2700" baseline="0" dirty="0"/>
                            <a:t>Different inquiries are independent</a:t>
                          </a:r>
                        </a:p>
                        <a:p>
                          <a:pPr marL="0" indent="0">
                            <a:buFont typeface="Arial" panose="020B0604020202020204" pitchFamily="34" charset="0"/>
                            <a:buNone/>
                          </a:pPr>
                          <a:r>
                            <a:rPr lang="en-US" sz="2700" baseline="0" dirty="0"/>
                            <a:t>Let </a:t>
                          </a:r>
                          <a14:m>
                            <m:oMath xmlns:m="http://schemas.openxmlformats.org/officeDocument/2006/math">
                              <m:r>
                                <a:rPr lang="en-US" sz="2700" i="1" baseline="0" dirty="0" smtClean="0">
                                  <a:latin typeface="Cambria Math" panose="02040503050406030204" pitchFamily="18" charset="0"/>
                                </a:rPr>
                                <m:t>𝑋</m:t>
                              </m:r>
                            </m:oMath>
                          </a14:m>
                          <a:r>
                            <a:rPr lang="en-US" sz="2700" baseline="0" dirty="0"/>
                            <a:t> denote the number of families with a subscription (out of 10 queried).</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b="0" i="1" baseline="0" smtClean="0">
                                    <a:latin typeface="Cambria Math" panose="02040503050406030204" pitchFamily="18" charset="0"/>
                                  </a:rPr>
                                  <m:t>𝑃</m:t>
                                </m:r>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𝑋</m:t>
                                    </m:r>
                                    <m:r>
                                      <a:rPr lang="en-US" sz="2700" b="0" i="1" baseline="0" smtClean="0">
                                        <a:latin typeface="Cambria Math" panose="02040503050406030204" pitchFamily="18" charset="0"/>
                                      </a:rPr>
                                      <m:t>=4</m:t>
                                    </m:r>
                                  </m:e>
                                </m:d>
                                <m:r>
                                  <a:rPr lang="en-US" sz="2700" b="0" i="1" baseline="0" smtClean="0">
                                    <a:latin typeface="Cambria Math" panose="02040503050406030204" pitchFamily="18" charset="0"/>
                                  </a:rPr>
                                  <m:t>=</m:t>
                                </m:r>
                                <m:d>
                                  <m:dPr>
                                    <m:ctrlPr>
                                      <a:rPr lang="en-US" sz="2700" b="0" i="1" baseline="0" smtClean="0">
                                        <a:latin typeface="Cambria Math" panose="02040503050406030204" pitchFamily="18" charset="0"/>
                                      </a:rPr>
                                    </m:ctrlPr>
                                  </m:dPr>
                                  <m:e>
                                    <m:m>
                                      <m:mPr>
                                        <m:mcs>
                                          <m:mc>
                                            <m:mcPr>
                                              <m:count m:val="1"/>
                                              <m:mcJc m:val="center"/>
                                            </m:mcPr>
                                          </m:mc>
                                        </m:mcs>
                                        <m:ctrlPr>
                                          <a:rPr lang="en-US" sz="2700" b="0" i="1" baseline="0" smtClean="0">
                                            <a:latin typeface="Cambria Math" panose="02040503050406030204" pitchFamily="18" charset="0"/>
                                          </a:rPr>
                                        </m:ctrlPr>
                                      </m:mPr>
                                      <m:mr>
                                        <m:e>
                                          <m:r>
                                            <m:rPr>
                                              <m:brk m:alnAt="7"/>
                                            </m:rPr>
                                            <a:rPr lang="en-US" sz="2700" b="0" i="1" baseline="0" smtClean="0">
                                              <a:latin typeface="Cambria Math" panose="02040503050406030204" pitchFamily="18" charset="0"/>
                                            </a:rPr>
                                            <m:t>1</m:t>
                                          </m:r>
                                          <m:r>
                                            <a:rPr lang="en-US" sz="2700" b="0" i="1" baseline="0" smtClean="0">
                                              <a:latin typeface="Cambria Math" panose="02040503050406030204" pitchFamily="18" charset="0"/>
                                            </a:rPr>
                                            <m:t>0</m:t>
                                          </m:r>
                                        </m:e>
                                      </m:mr>
                                      <m:mr>
                                        <m:e>
                                          <m:r>
                                            <a:rPr lang="en-US" sz="2700" b="0" i="1" baseline="0" smtClean="0">
                                              <a:latin typeface="Cambria Math" panose="02040503050406030204" pitchFamily="18" charset="0"/>
                                            </a:rPr>
                                            <m:t>4</m:t>
                                          </m:r>
                                        </m:e>
                                      </m:mr>
                                    </m:m>
                                  </m:e>
                                </m:d>
                                <m:sSup>
                                  <m:sSupPr>
                                    <m:ctrlPr>
                                      <a:rPr lang="en-US" sz="2700" b="0" i="1" baseline="0" smtClean="0">
                                        <a:latin typeface="Cambria Math" panose="02040503050406030204" pitchFamily="18" charset="0"/>
                                      </a:rPr>
                                    </m:ctrlPr>
                                  </m:sSup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0.25</m:t>
                                        </m:r>
                                      </m:e>
                                    </m:d>
                                  </m:e>
                                  <m:sup>
                                    <m:r>
                                      <a:rPr lang="en-US" sz="2700" b="0" i="1" baseline="0" smtClean="0">
                                        <a:latin typeface="Cambria Math" panose="02040503050406030204" pitchFamily="18" charset="0"/>
                                      </a:rPr>
                                      <m:t>4</m:t>
                                    </m:r>
                                  </m:sup>
                                </m:sSup>
                                <m:sSup>
                                  <m:sSupPr>
                                    <m:ctrlPr>
                                      <a:rPr lang="en-US" sz="2700" b="0" i="1" baseline="0" smtClean="0">
                                        <a:latin typeface="Cambria Math" panose="02040503050406030204" pitchFamily="18" charset="0"/>
                                      </a:rPr>
                                    </m:ctrlPr>
                                  </m:sSupPr>
                                  <m:e>
                                    <m:d>
                                      <m:dPr>
                                        <m:ctrlPr>
                                          <a:rPr lang="en-US" sz="2700" b="0" i="1" baseline="0" smtClean="0">
                                            <a:latin typeface="Cambria Math" panose="02040503050406030204" pitchFamily="18" charset="0"/>
                                          </a:rPr>
                                        </m:ctrlPr>
                                      </m:dPr>
                                      <m:e>
                                        <m:r>
                                          <a:rPr lang="en-US" sz="2700" b="0" i="1" baseline="0" smtClean="0">
                                            <a:latin typeface="Cambria Math" panose="02040503050406030204" pitchFamily="18" charset="0"/>
                                          </a:rPr>
                                          <m:t>0.75</m:t>
                                        </m:r>
                                      </m:e>
                                    </m:d>
                                  </m:e>
                                  <m:sup>
                                    <m:r>
                                      <a:rPr lang="en-US" sz="2700" b="0" i="1" baseline="0" smtClean="0">
                                        <a:latin typeface="Cambria Math" panose="02040503050406030204" pitchFamily="18" charset="0"/>
                                      </a:rPr>
                                      <m:t>6</m:t>
                                    </m:r>
                                  </m:sup>
                                </m:sSup>
                                <m:r>
                                  <a:rPr lang="en-US" sz="2700" b="0" i="1" baseline="0" smtClean="0">
                                    <a:latin typeface="Cambria Math" panose="02040503050406030204" pitchFamily="18" charset="0"/>
                                  </a:rPr>
                                  <m:t>=0.146</m:t>
                                </m:r>
                              </m:oMath>
                            </m:oMathPara>
                          </a14:m>
                          <a:endParaRPr lang="en-US" sz="2700" baseline="0" dirty="0"/>
                        </a:p>
                        <a:p>
                          <a:pPr marL="0" indent="0">
                            <a:buFont typeface="Arial" panose="020B0604020202020204" pitchFamily="34" charset="0"/>
                            <a:buNone/>
                          </a:pPr>
                          <a:r>
                            <a:rPr lang="en-US" sz="2700" baseline="0" dirty="0"/>
                            <a:t>We say: </a:t>
                          </a:r>
                          <a14:m>
                            <m:oMath xmlns:m="http://schemas.openxmlformats.org/officeDocument/2006/math">
                              <m:r>
                                <a:rPr lang="en-US" sz="2700" i="1" baseline="0" dirty="0" smtClean="0">
                                  <a:latin typeface="Cambria Math" panose="02040503050406030204" pitchFamily="18" charset="0"/>
                                </a:rPr>
                                <m:t>𝑋</m:t>
                              </m:r>
                            </m:oMath>
                          </a14:m>
                          <a:r>
                            <a:rPr lang="en-US" sz="2700" baseline="0" dirty="0"/>
                            <a:t> follows a binomial distribution with </a:t>
                          </a:r>
                          <a14:m>
                            <m:oMath xmlns:m="http://schemas.openxmlformats.org/officeDocument/2006/math">
                              <m:r>
                                <a:rPr lang="en-US" sz="2700" i="1" baseline="0" dirty="0" smtClean="0">
                                  <a:latin typeface="Cambria Math" panose="02040503050406030204" pitchFamily="18" charset="0"/>
                                </a:rPr>
                                <m:t>𝑛</m:t>
                              </m:r>
                              <m:r>
                                <a:rPr lang="en-US" sz="2700" i="1" baseline="0" dirty="0" smtClean="0">
                                  <a:latin typeface="Cambria Math" panose="02040503050406030204" pitchFamily="18" charset="0"/>
                                </a:rPr>
                                <m:t>=10</m:t>
                              </m:r>
                            </m:oMath>
                          </a14:m>
                          <a:r>
                            <a:rPr lang="en-US" sz="2700" baseline="0" dirty="0"/>
                            <a:t> and </a:t>
                          </a:r>
                          <a14:m>
                            <m:oMath xmlns:m="http://schemas.openxmlformats.org/officeDocument/2006/math">
                              <m:r>
                                <a:rPr lang="en-US" sz="2700" i="1" baseline="0" dirty="0" smtClean="0">
                                  <a:latin typeface="Cambria Math" panose="02040503050406030204" pitchFamily="18" charset="0"/>
                                </a:rPr>
                                <m:t>𝑝</m:t>
                              </m:r>
                              <m:r>
                                <a:rPr lang="en-US" sz="2700" i="1" baseline="0" dirty="0" smtClean="0">
                                  <a:latin typeface="Cambria Math" panose="02040503050406030204" pitchFamily="18" charset="0"/>
                                </a:rPr>
                                <m:t>=0.25</m:t>
                              </m:r>
                            </m:oMath>
                          </a14:m>
                          <a:endParaRPr lang="en-US" sz="2700" baseline="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482" y="1353689"/>
              <a:ext cx="11101917" cy="4788091"/>
            </p:xfrm>
            <a:graphic>
              <a:graphicData uri="http://schemas.openxmlformats.org/drawingml/2006/table">
                <a:tbl>
                  <a:tblPr firstRow="1" bandRow="1">
                    <a:tableStyleId>{073A0DAA-6AF3-43AB-8588-CEC1D06C72B9}</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Example</a:t>
                          </a:r>
                        </a:p>
                      </a:txBody>
                      <a:tcPr marL="121920" marR="121920" marT="60960" marB="60960"/>
                    </a:tc>
                    <a:extLst>
                      <a:ext uri="{0D108BD9-81ED-4DB2-BD59-A6C34878D82A}">
                        <a16:rowId xmlns:a16="http://schemas.microsoft.com/office/drawing/2014/main" val="4282699494"/>
                      </a:ext>
                    </a:extLst>
                  </a:tr>
                  <a:tr h="4097211">
                    <a:tc>
                      <a:txBody>
                        <a:bodyPr/>
                        <a:lstStyle/>
                        <a:p>
                          <a:endParaRPr lang="en-US"/>
                        </a:p>
                      </a:txBody>
                      <a:tcPr marL="121920" marR="121920" marT="60960" marB="60960">
                        <a:blipFill>
                          <a:blip r:embed="rId3"/>
                          <a:stretch>
                            <a:fillRect l="-114" t="-18885" r="-343" b="-3406"/>
                          </a:stretch>
                        </a:blipFill>
                      </a:tcPr>
                    </a:tc>
                    <a:extLst>
                      <a:ext uri="{0D108BD9-81ED-4DB2-BD59-A6C34878D82A}">
                        <a16:rowId xmlns:a16="http://schemas.microsoft.com/office/drawing/2014/main" val="2257841623"/>
                      </a:ext>
                    </a:extLst>
                  </a:tr>
                </a:tbl>
              </a:graphicData>
            </a:graphic>
          </p:graphicFrame>
        </mc:Fallback>
      </mc:AlternateContent>
      <p:grpSp>
        <p:nvGrpSpPr>
          <p:cNvPr id="4" name="Group 3"/>
          <p:cNvGrpSpPr/>
          <p:nvPr/>
        </p:nvGrpSpPr>
        <p:grpSpPr>
          <a:xfrm>
            <a:off x="7754115" y="3491788"/>
            <a:ext cx="3219514" cy="877824"/>
            <a:chOff x="5764378" y="2611526"/>
            <a:chExt cx="2414635" cy="658368"/>
          </a:xfrm>
        </p:grpSpPr>
        <p:sp>
          <p:nvSpPr>
            <p:cNvPr id="2" name="Right Brace 1"/>
            <p:cNvSpPr/>
            <p:nvPr/>
          </p:nvSpPr>
          <p:spPr>
            <a:xfrm>
              <a:off x="5764378" y="2611526"/>
              <a:ext cx="490118" cy="65836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3" name="TextBox 2"/>
            <p:cNvSpPr txBox="1"/>
            <p:nvPr/>
          </p:nvSpPr>
          <p:spPr>
            <a:xfrm>
              <a:off x="6254496" y="2740655"/>
              <a:ext cx="1924517" cy="377075"/>
            </a:xfrm>
            <a:prstGeom prst="rect">
              <a:avLst/>
            </a:prstGeom>
            <a:noFill/>
          </p:spPr>
          <p:txBody>
            <a:bodyPr wrap="none" rtlCol="0">
              <a:spAutoFit/>
            </a:bodyPr>
            <a:lstStyle/>
            <a:p>
              <a:r>
                <a:rPr lang="en-US" sz="2667" dirty="0"/>
                <a:t>Bernoulli process</a:t>
              </a:r>
            </a:p>
          </p:txBody>
        </p:sp>
      </p:grpSp>
      <p:sp>
        <p:nvSpPr>
          <p:cNvPr id="6" name="Rectangle 5"/>
          <p:cNvSpPr/>
          <p:nvPr/>
        </p:nvSpPr>
        <p:spPr>
          <a:xfrm>
            <a:off x="575418" y="3327164"/>
            <a:ext cx="7090676" cy="1264777"/>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p:nvSpPr>
        <p:spPr>
          <a:xfrm>
            <a:off x="575417" y="4591940"/>
            <a:ext cx="10466755" cy="1424299"/>
          </a:xfrm>
          <a:prstGeom prst="rect">
            <a:avLst/>
          </a:prstGeom>
          <a:solidFill>
            <a:srgbClr val="CB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3834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094" y="1"/>
            <a:ext cx="4525903" cy="1508633"/>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Binomial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3"/>
              <a:ext cx="11101917" cy="3076575"/>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Binomial distribution</a:t>
                          </a:r>
                        </a:p>
                      </a:txBody>
                      <a:tcPr marL="121920" marR="121920" marT="60960" marB="60960"/>
                    </a:tc>
                    <a:extLst>
                      <a:ext uri="{0D108BD9-81ED-4DB2-BD59-A6C34878D82A}">
                        <a16:rowId xmlns:a16="http://schemas.microsoft.com/office/drawing/2014/main" val="4282699494"/>
                      </a:ext>
                    </a:extLst>
                  </a:tr>
                  <a:tr h="2357713">
                    <a:tc>
                      <a:txBody>
                        <a:bodyPr/>
                        <a:lstStyle/>
                        <a:p>
                          <a:pPr marL="0" indent="0">
                            <a:buFont typeface="Arial" panose="020B0604020202020204" pitchFamily="34" charset="0"/>
                            <a:buNone/>
                          </a:pPr>
                          <a:r>
                            <a:rPr lang="en-US" sz="2700" dirty="0"/>
                            <a:t>If we do </a:t>
                          </a:r>
                          <a14:m>
                            <m:oMath xmlns:m="http://schemas.openxmlformats.org/officeDocument/2006/math">
                              <m:r>
                                <a:rPr lang="en-US" sz="2700" smtClean="0">
                                  <a:latin typeface="Cambria Math" panose="02040503050406030204" pitchFamily="18" charset="0"/>
                                </a:rPr>
                                <m:t>𝑛</m:t>
                              </m:r>
                            </m:oMath>
                          </a14:m>
                          <a:r>
                            <a:rPr lang="en-US" sz="2700" dirty="0"/>
                            <a:t> independent trials, where each time the success</a:t>
                          </a:r>
                          <a:r>
                            <a:rPr lang="en-US" sz="2700" baseline="0" dirty="0"/>
                            <a:t> probability is </a:t>
                          </a:r>
                          <a14:m>
                            <m:oMath xmlns:m="http://schemas.openxmlformats.org/officeDocument/2006/math">
                              <m:r>
                                <a:rPr lang="en-US" sz="2700" smtClean="0">
                                  <a:latin typeface="Cambria Math" panose="02040503050406030204" pitchFamily="18" charset="0"/>
                                </a:rPr>
                                <m:t>𝑝</m:t>
                              </m:r>
                              <m:r>
                                <a:rPr lang="en-US" sz="2700" b="0" i="1" smtClean="0">
                                  <a:latin typeface="Cambria Math" panose="02040503050406030204" pitchFamily="18" charset="0"/>
                                </a:rPr>
                                <m:t>∈</m:t>
                              </m:r>
                              <m:d>
                                <m:dPr>
                                  <m:begChr m:val="["/>
                                  <m:endChr m:val="]"/>
                                  <m:ctrlPr>
                                    <a:rPr lang="en-US" sz="2700" b="0" i="1" smtClean="0">
                                      <a:latin typeface="Cambria Math" panose="02040503050406030204" pitchFamily="18" charset="0"/>
                                    </a:rPr>
                                  </m:ctrlPr>
                                </m:dPr>
                                <m:e>
                                  <m:r>
                                    <a:rPr lang="en-US" sz="2700" b="0" i="1" smtClean="0">
                                      <a:latin typeface="Cambria Math" panose="02040503050406030204" pitchFamily="18" charset="0"/>
                                    </a:rPr>
                                    <m:t>0,1</m:t>
                                  </m:r>
                                </m:e>
                              </m:d>
                            </m:oMath>
                          </a14:m>
                          <a:r>
                            <a:rPr lang="en-US" sz="2700" baseline="0" dirty="0"/>
                            <a:t>, and we define </a:t>
                          </a:r>
                          <a14:m>
                            <m:oMath xmlns:m="http://schemas.openxmlformats.org/officeDocument/2006/math">
                              <m:r>
                                <a:rPr lang="en-US" sz="2700" b="0" i="1" smtClean="0">
                                  <a:latin typeface="Cambria Math" panose="02040503050406030204" pitchFamily="18" charset="0"/>
                                </a:rPr>
                                <m:t>𝑋</m:t>
                              </m:r>
                            </m:oMath>
                          </a14:m>
                          <a:r>
                            <a:rPr lang="en-US" sz="2700" baseline="0" dirty="0"/>
                            <a:t> to be the number of successes, then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r>
                                <a:rPr lang="en-US" sz="2700" smtClean="0">
                                  <a:latin typeface="Cambria Math" panose="02040503050406030204" pitchFamily="18" charset="0"/>
                                </a:rPr>
                                <m:t>𝐵</m:t>
                              </m:r>
                              <m:d>
                                <m:dPr>
                                  <m:ctrlPr>
                                    <a:rPr lang="en-US" sz="2700" i="1" smtClean="0">
                                      <a:latin typeface="Cambria Math" panose="02040503050406030204" pitchFamily="18" charset="0"/>
                                    </a:rPr>
                                  </m:ctrlPr>
                                </m:dPr>
                                <m:e>
                                  <m:r>
                                    <a:rPr lang="en-US" sz="2700" smtClean="0">
                                      <a:latin typeface="Cambria Math" panose="02040503050406030204" pitchFamily="18" charset="0"/>
                                    </a:rPr>
                                    <m:t>𝑛</m:t>
                                  </m:r>
                                  <m:r>
                                    <a:rPr lang="en-US" sz="2700" smtClean="0">
                                      <a:latin typeface="Cambria Math" panose="02040503050406030204" pitchFamily="18" charset="0"/>
                                    </a:rPr>
                                    <m:t>,</m:t>
                                  </m:r>
                                  <m:r>
                                    <a:rPr lang="en-US" sz="2700" smtClean="0">
                                      <a:latin typeface="Cambria Math" panose="02040503050406030204" pitchFamily="18" charset="0"/>
                                    </a:rPr>
                                    <m:t>𝑝</m:t>
                                  </m:r>
                                </m:e>
                              </m:d>
                            </m:oMath>
                          </a14:m>
                          <a:r>
                            <a:rPr lang="en-US" sz="2700" baseline="0" dirty="0"/>
                            <a:t>,</a:t>
                          </a:r>
                        </a:p>
                        <a:p>
                          <a:pPr marL="0" indent="0">
                            <a:buFont typeface="Arial" panose="020B0604020202020204" pitchFamily="34" charset="0"/>
                            <a:buNone/>
                          </a:pPr>
                          <a:endParaRPr lang="en-US" sz="2700" baseline="0" dirty="0"/>
                        </a:p>
                        <a:p>
                          <a:pPr marL="0" indent="0">
                            <a:buFont typeface="Arial" panose="020B0604020202020204" pitchFamily="34" charset="0"/>
                            <a:buNone/>
                          </a:pPr>
                          <a:endParaRPr lang="en-US" sz="2700" baseline="0" dirty="0"/>
                        </a:p>
                        <a:p>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𝑃</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𝑋</m:t>
                                    </m:r>
                                    <m:r>
                                      <a:rPr lang="en-US" sz="2700" b="0" i="1" smtClean="0">
                                        <a:latin typeface="Cambria Math" panose="02040503050406030204" pitchFamily="18" charset="0"/>
                                      </a:rPr>
                                      <m:t>=</m:t>
                                    </m:r>
                                    <m:r>
                                      <a:rPr lang="en-US" sz="2700" b="0" i="1" smtClean="0">
                                        <a:latin typeface="Cambria Math" panose="02040503050406030204" pitchFamily="18" charset="0"/>
                                      </a:rPr>
                                      <m:t>𝑥</m:t>
                                    </m:r>
                                  </m:e>
                                </m:d>
                                <m:r>
                                  <a:rPr lang="en-US" sz="2700" i="1" smtClean="0">
                                    <a:latin typeface="Cambria Math" panose="02040503050406030204" pitchFamily="18" charset="0"/>
                                  </a:rPr>
                                  <m:t>=</m:t>
                                </m:r>
                                <m:d>
                                  <m:dPr>
                                    <m:ctrlPr>
                                      <a:rPr lang="en-US" sz="2700" i="1" smtClean="0">
                                        <a:latin typeface="Cambria Math" panose="02040503050406030204" pitchFamily="18" charset="0"/>
                                      </a:rPr>
                                    </m:ctrlPr>
                                  </m:dPr>
                                  <m:e>
                                    <m:m>
                                      <m:mPr>
                                        <m:mcs>
                                          <m:mc>
                                            <m:mcPr>
                                              <m:count m:val="1"/>
                                              <m:mcJc m:val="center"/>
                                            </m:mcPr>
                                          </m:mc>
                                        </m:mcs>
                                        <m:ctrlPr>
                                          <a:rPr lang="en-US" sz="2700" i="1" smtClean="0">
                                            <a:latin typeface="Cambria Math" panose="02040503050406030204" pitchFamily="18" charset="0"/>
                                          </a:rPr>
                                        </m:ctrlPr>
                                      </m:mPr>
                                      <m:mr>
                                        <m:e>
                                          <m:r>
                                            <m:rPr>
                                              <m:brk m:alnAt="7"/>
                                            </m:rPr>
                                            <a:rPr lang="en-US" sz="2700" smtClean="0">
                                              <a:latin typeface="Cambria Math" panose="02040503050406030204" pitchFamily="18" charset="0"/>
                                            </a:rPr>
                                            <m:t>𝑛</m:t>
                                          </m:r>
                                        </m:e>
                                      </m:mr>
                                      <m:mr>
                                        <m:e>
                                          <m:r>
                                            <a:rPr lang="en-US" sz="2700" smtClean="0">
                                              <a:latin typeface="Cambria Math" panose="02040503050406030204" pitchFamily="18" charset="0"/>
                                            </a:rPr>
                                            <m:t>𝑥</m:t>
                                          </m:r>
                                        </m:e>
                                      </m:mr>
                                    </m:m>
                                  </m:e>
                                </m:d>
                                <m:sSup>
                                  <m:sSupPr>
                                    <m:ctrlPr>
                                      <a:rPr lang="en-US" sz="2700" i="1" smtClean="0">
                                        <a:latin typeface="Cambria Math" panose="02040503050406030204" pitchFamily="18" charset="0"/>
                                      </a:rPr>
                                    </m:ctrlPr>
                                  </m:sSupPr>
                                  <m:e>
                                    <m:r>
                                      <a:rPr lang="en-US" sz="2700" smtClean="0">
                                        <a:latin typeface="Cambria Math" panose="02040503050406030204" pitchFamily="18" charset="0"/>
                                      </a:rPr>
                                      <m:t>𝑝</m:t>
                                    </m:r>
                                  </m:e>
                                  <m:sup>
                                    <m:r>
                                      <a:rPr lang="en-US" sz="2700" smtClean="0">
                                        <a:latin typeface="Cambria Math" panose="02040503050406030204" pitchFamily="18" charset="0"/>
                                      </a:rPr>
                                      <m:t>𝑥</m:t>
                                    </m:r>
                                  </m:sup>
                                </m:sSup>
                                <m:sSup>
                                  <m:sSupPr>
                                    <m:ctrlPr>
                                      <a:rPr lang="en-US" sz="2700" i="1" smtClean="0">
                                        <a:latin typeface="Cambria Math" panose="02040503050406030204" pitchFamily="18" charset="0"/>
                                      </a:rPr>
                                    </m:ctrlPr>
                                  </m:sSupPr>
                                  <m:e>
                                    <m:d>
                                      <m:dPr>
                                        <m:ctrlPr>
                                          <a:rPr lang="en-US" sz="2700" i="1" smtClean="0">
                                            <a:latin typeface="Cambria Math" panose="02040503050406030204" pitchFamily="18" charset="0"/>
                                          </a:rPr>
                                        </m:ctrlPr>
                                      </m:dPr>
                                      <m:e>
                                        <m:r>
                                          <a:rPr lang="en-US" sz="2700" smtClean="0">
                                            <a:latin typeface="Cambria Math" panose="02040503050406030204" pitchFamily="18" charset="0"/>
                                          </a:rPr>
                                          <m:t>1−</m:t>
                                        </m:r>
                                        <m:r>
                                          <a:rPr lang="en-US" sz="2700" smtClean="0">
                                            <a:latin typeface="Cambria Math" panose="02040503050406030204" pitchFamily="18" charset="0"/>
                                          </a:rPr>
                                          <m:t>𝑝</m:t>
                                        </m:r>
                                      </m:e>
                                    </m:d>
                                  </m:e>
                                  <m:sup>
                                    <m:r>
                                      <a:rPr lang="en-US" sz="2700" smtClean="0">
                                        <a:latin typeface="Cambria Math" panose="02040503050406030204" pitchFamily="18" charset="0"/>
                                      </a:rPr>
                                      <m:t>𝑛</m:t>
                                    </m:r>
                                    <m:r>
                                      <a:rPr lang="en-US" sz="2700" smtClean="0">
                                        <a:latin typeface="Cambria Math" panose="02040503050406030204" pitchFamily="18" charset="0"/>
                                      </a:rPr>
                                      <m:t>−</m:t>
                                    </m:r>
                                    <m:r>
                                      <a:rPr lang="en-US" sz="2700" smtClean="0">
                                        <a:latin typeface="Cambria Math" panose="02040503050406030204" pitchFamily="18" charset="0"/>
                                      </a:rPr>
                                      <m:t>𝑥</m:t>
                                    </m:r>
                                  </m:sup>
                                </m:sSup>
                                <m:r>
                                  <a:rPr lang="en-US" sz="2700" smtClean="0">
                                    <a:latin typeface="Cambria Math" panose="02040503050406030204" pitchFamily="18" charset="0"/>
                                  </a:rPr>
                                  <m:t>,</m:t>
                                </m:r>
                                <m:r>
                                  <m:rPr>
                                    <m:lit/>
                                  </m:rPr>
                                  <a:rPr lang="en-US" sz="2700" smtClean="0">
                                    <a:latin typeface="Cambria Math" panose="02040503050406030204" pitchFamily="18" charset="0"/>
                                  </a:rPr>
                                  <m:t> </m:t>
                                </m:r>
                                <m:r>
                                  <a:rPr lang="en-US" sz="2700" smtClean="0">
                                    <a:latin typeface="Cambria Math" panose="02040503050406030204" pitchFamily="18" charset="0"/>
                                  </a:rPr>
                                  <m:t>𝑥</m:t>
                                </m:r>
                                <m:r>
                                  <a:rPr lang="en-US" sz="2700" smtClean="0">
                                    <a:latin typeface="Cambria Math" panose="02040503050406030204" pitchFamily="18" charset="0"/>
                                  </a:rPr>
                                  <m:t>=0,1,2,…, </m:t>
                                </m:r>
                                <m:r>
                                  <a:rPr lang="en-US" sz="2700" smtClean="0">
                                    <a:latin typeface="Cambria Math" panose="02040503050406030204" pitchFamily="18" charset="0"/>
                                  </a:rPr>
                                  <m:t>𝑛</m:t>
                                </m:r>
                              </m:oMath>
                            </m:oMathPara>
                          </a14:m>
                          <a:endParaRPr lang="en-US" sz="2700" baseline="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3"/>
              <a:ext cx="11101917" cy="3076575"/>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Binomial distribution</a:t>
                          </a:r>
                        </a:p>
                      </a:txBody>
                      <a:tcPr marL="121920" marR="121920" marT="60960" marB="60960"/>
                    </a:tc>
                    <a:extLst>
                      <a:ext uri="{0D108BD9-81ED-4DB2-BD59-A6C34878D82A}">
                        <a16:rowId xmlns:a16="http://schemas.microsoft.com/office/drawing/2014/main" val="4282699494"/>
                      </a:ext>
                    </a:extLst>
                  </a:tr>
                  <a:tr h="2385695">
                    <a:tc>
                      <a:txBody>
                        <a:bodyPr/>
                        <a:lstStyle/>
                        <a:p>
                          <a:endParaRPr lang="en-US"/>
                        </a:p>
                      </a:txBody>
                      <a:tcPr marL="121920" marR="121920" marT="60960" marB="60960">
                        <a:blipFill>
                          <a:blip r:embed="rId3"/>
                          <a:stretch>
                            <a:fillRect l="-114" t="-32979" r="-343" b="-1064"/>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3"/>
              <p:cNvGraphicFramePr>
                <a:graphicFrameLocks/>
              </p:cNvGraphicFramePr>
              <p:nvPr/>
            </p:nvGraphicFramePr>
            <p:xfrm>
              <a:off x="480001" y="4571541"/>
              <a:ext cx="11101916" cy="163576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Descriptive statistics:</a:t>
                          </a:r>
                          <a:r>
                            <a:rPr lang="en-US" sz="3700" baseline="0" dirty="0"/>
                            <a:t> </a:t>
                          </a:r>
                          <a14:m>
                            <m:oMath xmlns:m="http://schemas.openxmlformats.org/officeDocument/2006/math">
                              <m:r>
                                <a:rPr lang="en-US" sz="3700" b="0" i="1" smtClean="0">
                                  <a:latin typeface="Cambria Math" panose="02040503050406030204" pitchFamily="18" charset="0"/>
                                </a:rPr>
                                <m:t>𝑋</m:t>
                              </m:r>
                              <m:r>
                                <a:rPr lang="en-US" sz="3700" b="0" i="1" smtClean="0">
                                  <a:latin typeface="Cambria Math" panose="02040503050406030204" pitchFamily="18" charset="0"/>
                                </a:rPr>
                                <m:t>∼</m:t>
                              </m:r>
                              <m:r>
                                <a:rPr lang="en-US" sz="3700" smtClean="0">
                                  <a:latin typeface="Cambria Math" panose="02040503050406030204" pitchFamily="18" charset="0"/>
                                </a:rPr>
                                <m:t>𝐵</m:t>
                              </m:r>
                              <m:d>
                                <m:dPr>
                                  <m:ctrlPr>
                                    <a:rPr lang="en-US" sz="3700" i="1" smtClean="0">
                                      <a:latin typeface="Cambria Math" panose="02040503050406030204" pitchFamily="18" charset="0"/>
                                    </a:rPr>
                                  </m:ctrlPr>
                                </m:dPr>
                                <m:e>
                                  <m:r>
                                    <a:rPr lang="en-US" sz="3700" smtClean="0">
                                      <a:latin typeface="Cambria Math" panose="02040503050406030204" pitchFamily="18" charset="0"/>
                                    </a:rPr>
                                    <m:t>𝑛</m:t>
                                  </m:r>
                                  <m:r>
                                    <a:rPr lang="en-US" sz="3700" smtClean="0">
                                      <a:latin typeface="Cambria Math" panose="02040503050406030204" pitchFamily="18" charset="0"/>
                                    </a:rPr>
                                    <m:t>,</m:t>
                                  </m:r>
                                  <m:r>
                                    <a:rPr lang="en-US" sz="3700" smtClean="0">
                                      <a:latin typeface="Cambria Math" panose="02040503050406030204" pitchFamily="18" charset="0"/>
                                    </a:rPr>
                                    <m:t>𝑝</m:t>
                                  </m:r>
                                </m:e>
                              </m:d>
                            </m:oMath>
                          </a14:m>
                          <a:endParaRPr lang="en-US" sz="3700" dirty="0"/>
                        </a:p>
                      </a:txBody>
                      <a:tcPr marL="121920" marR="121920" marT="60960" marB="60960"/>
                    </a:tc>
                    <a:extLst>
                      <a:ext uri="{0D108BD9-81ED-4DB2-BD59-A6C34878D82A}">
                        <a16:rowId xmlns:a16="http://schemas.microsoft.com/office/drawing/2014/main" val="1209543202"/>
                      </a:ext>
                    </a:extLst>
                  </a:tr>
                  <a:tr h="934720">
                    <a:tc>
                      <a:txBody>
                        <a:bodyPr/>
                        <a:lstStyle/>
                        <a:p>
                          <a:pPr/>
                          <a14:m>
                            <m:oMathPara xmlns:m="http://schemas.openxmlformats.org/officeDocument/2006/math">
                              <m:oMathParaPr>
                                <m:jc m:val="centerGroup"/>
                              </m:oMathParaPr>
                              <m:oMath xmlns:m="http://schemas.openxmlformats.org/officeDocument/2006/math">
                                <m:r>
                                  <a:rPr lang="en-US" sz="2700" smtClean="0">
                                    <a:latin typeface="Cambria Math" panose="02040503050406030204" pitchFamily="18" charset="0"/>
                                  </a:rPr>
                                  <m:t>𝐸</m:t>
                                </m:r>
                                <m:d>
                                  <m:dPr>
                                    <m:begChr m:val="["/>
                                    <m:endChr m:val="]"/>
                                    <m:ctrlPr>
                                      <a:rPr lang="en-US" sz="2700" i="1" smtClean="0">
                                        <a:latin typeface="Cambria Math" panose="02040503050406030204" pitchFamily="18" charset="0"/>
                                      </a:rPr>
                                    </m:ctrlPr>
                                  </m:dPr>
                                  <m:e>
                                    <m:r>
                                      <a:rPr lang="en-US" sz="2700" smtClean="0">
                                        <a:latin typeface="Cambria Math" panose="02040503050406030204" pitchFamily="18" charset="0"/>
                                      </a:rPr>
                                      <m:t>𝑋</m:t>
                                    </m:r>
                                  </m:e>
                                </m:d>
                                <m:r>
                                  <a:rPr lang="en-US" sz="2700" smtClean="0">
                                    <a:latin typeface="Cambria Math" panose="02040503050406030204" pitchFamily="18" charset="0"/>
                                  </a:rPr>
                                  <m:t>=</m:t>
                                </m:r>
                                <m:r>
                                  <a:rPr lang="en-US" sz="2700" smtClean="0">
                                    <a:latin typeface="Cambria Math" panose="02040503050406030204" pitchFamily="18" charset="0"/>
                                  </a:rPr>
                                  <m:t>𝑛𝑝</m:t>
                                </m:r>
                              </m:oMath>
                            </m:oMathPara>
                          </a14:m>
                          <a:endParaRPr lang="en-US" sz="27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𝑉</m:t>
                                </m:r>
                                <m:r>
                                  <a:rPr lang="en-US" sz="2700" smtClean="0">
                                    <a:latin typeface="Cambria Math" panose="02040503050406030204" pitchFamily="18" charset="0"/>
                                  </a:rPr>
                                  <m:t>𝑎𝑟</m:t>
                                </m:r>
                                <m:d>
                                  <m:dPr>
                                    <m:ctrlPr>
                                      <a:rPr lang="en-US" sz="2700" i="1" smtClean="0">
                                        <a:latin typeface="Cambria Math" panose="02040503050406030204" pitchFamily="18" charset="0"/>
                                      </a:rPr>
                                    </m:ctrlPr>
                                  </m:dPr>
                                  <m:e>
                                    <m:r>
                                      <a:rPr lang="en-US" sz="2700" smtClean="0">
                                        <a:latin typeface="Cambria Math" panose="02040503050406030204" pitchFamily="18" charset="0"/>
                                      </a:rPr>
                                      <m:t>𝑋</m:t>
                                    </m:r>
                                  </m:e>
                                </m:d>
                                <m:r>
                                  <a:rPr lang="en-US" sz="2700" smtClean="0">
                                    <a:latin typeface="Cambria Math" panose="02040503050406030204" pitchFamily="18" charset="0"/>
                                  </a:rPr>
                                  <m:t>=</m:t>
                                </m:r>
                                <m:r>
                                  <a:rPr lang="en-US" sz="2700" smtClean="0">
                                    <a:latin typeface="Cambria Math" panose="02040503050406030204" pitchFamily="18" charset="0"/>
                                  </a:rPr>
                                  <m:t>𝑛𝑝</m:t>
                                </m:r>
                                <m:d>
                                  <m:dPr>
                                    <m:ctrlPr>
                                      <a:rPr lang="en-US" sz="2700" i="1" smtClean="0">
                                        <a:latin typeface="Cambria Math" panose="02040503050406030204" pitchFamily="18" charset="0"/>
                                      </a:rPr>
                                    </m:ctrlPr>
                                  </m:dPr>
                                  <m:e>
                                    <m:r>
                                      <a:rPr lang="en-US" sz="2700" smtClean="0">
                                        <a:latin typeface="Cambria Math" panose="02040503050406030204" pitchFamily="18" charset="0"/>
                                      </a:rPr>
                                      <m:t>1−</m:t>
                                    </m:r>
                                    <m:r>
                                      <a:rPr lang="en-US" sz="2700" smtClean="0">
                                        <a:latin typeface="Cambria Math" panose="02040503050406030204" pitchFamily="18" charset="0"/>
                                      </a:rPr>
                                      <m:t>𝑝</m:t>
                                    </m:r>
                                  </m:e>
                                </m:d>
                              </m:oMath>
                            </m:oMathPara>
                          </a14:m>
                          <a:endParaRPr lang="en-US" sz="2700" dirty="0"/>
                        </a:p>
                      </a:txBody>
                      <a:tcPr marL="121920" marR="121920" marT="60960" marB="60960"/>
                    </a:tc>
                    <a:extLst>
                      <a:ext uri="{0D108BD9-81ED-4DB2-BD59-A6C34878D82A}">
                        <a16:rowId xmlns:a16="http://schemas.microsoft.com/office/drawing/2014/main" val="184729316"/>
                      </a:ext>
                    </a:extLst>
                  </a:tr>
                </a:tbl>
              </a:graphicData>
            </a:graphic>
          </p:graphicFrame>
        </mc:Choice>
        <mc:Fallback xmlns="">
          <p:graphicFrame>
            <p:nvGraphicFramePr>
              <p:cNvPr id="10" name="Content Placeholder 3"/>
              <p:cNvGraphicFramePr>
                <a:graphicFrameLocks/>
              </p:cNvGraphicFramePr>
              <p:nvPr/>
            </p:nvGraphicFramePr>
            <p:xfrm>
              <a:off x="480001" y="4571541"/>
              <a:ext cx="11101916" cy="163576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endParaRPr lang="en-US"/>
                        </a:p>
                      </a:txBody>
                      <a:tcPr marL="121920" marR="121920" marT="60960" marB="60960">
                        <a:blipFill>
                          <a:blip r:embed="rId4"/>
                          <a:stretch>
                            <a:fillRect l="-114" t="-10909" r="-343" b="-143636"/>
                          </a:stretch>
                        </a:blipFill>
                      </a:tcPr>
                    </a:tc>
                    <a:extLst>
                      <a:ext uri="{0D108BD9-81ED-4DB2-BD59-A6C34878D82A}">
                        <a16:rowId xmlns:a16="http://schemas.microsoft.com/office/drawing/2014/main" val="1209543202"/>
                      </a:ext>
                    </a:extLst>
                  </a:tr>
                  <a:tr h="944880">
                    <a:tc>
                      <a:txBody>
                        <a:bodyPr/>
                        <a:lstStyle/>
                        <a:p>
                          <a:endParaRPr lang="en-US"/>
                        </a:p>
                      </a:txBody>
                      <a:tcPr marL="121920" marR="121920" marT="60960" marB="60960">
                        <a:blipFill>
                          <a:blip r:embed="rId4"/>
                          <a:stretch>
                            <a:fillRect l="-114" t="-81333" r="-343" b="-5333"/>
                          </a:stretch>
                        </a:blipFill>
                      </a:tcPr>
                    </a:tc>
                    <a:extLst>
                      <a:ext uri="{0D108BD9-81ED-4DB2-BD59-A6C34878D82A}">
                        <a16:rowId xmlns:a16="http://schemas.microsoft.com/office/drawing/2014/main" val="184729316"/>
                      </a:ext>
                    </a:extLst>
                  </a:tr>
                </a:tbl>
              </a:graphicData>
            </a:graphic>
          </p:graphicFrame>
        </mc:Fallback>
      </mc:AlternateContent>
      <p:grpSp>
        <p:nvGrpSpPr>
          <p:cNvPr id="20" name="Group 19"/>
          <p:cNvGrpSpPr/>
          <p:nvPr/>
        </p:nvGrpSpPr>
        <p:grpSpPr>
          <a:xfrm>
            <a:off x="3646221" y="2954206"/>
            <a:ext cx="3308096" cy="937481"/>
            <a:chOff x="2734666" y="2215654"/>
            <a:chExt cx="2481072" cy="703111"/>
          </a:xfrm>
        </p:grpSpPr>
        <p:cxnSp>
          <p:nvCxnSpPr>
            <p:cNvPr id="5" name="Straight Arrow Connector 4"/>
            <p:cNvCxnSpPr/>
            <p:nvPr/>
          </p:nvCxnSpPr>
          <p:spPr>
            <a:xfrm flipH="1">
              <a:off x="3928262" y="2585812"/>
              <a:ext cx="51207" cy="332953"/>
            </a:xfrm>
            <a:prstGeom prst="straightConnector1">
              <a:avLst/>
            </a:prstGeom>
            <a:ln w="762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p:cNvSpPr/>
                <p:nvPr/>
              </p:nvSpPr>
              <p:spPr>
                <a:xfrm>
                  <a:off x="2734666" y="2215654"/>
                  <a:ext cx="2481072" cy="370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a:latin typeface="Cambria Math" panose="02040503050406030204" pitchFamily="18" charset="0"/>
                        </a:rPr>
                        <m:t>𝑥</m:t>
                      </m:r>
                    </m:oMath>
                  </a14:m>
                  <a:r>
                    <a:rPr lang="en-US" sz="2400" dirty="0"/>
                    <a:t> successes each </a:t>
                  </a:r>
                  <a:r>
                    <a:rPr lang="en-US" sz="2400" dirty="0" err="1"/>
                    <a:t>w.p</a:t>
                  </a:r>
                  <a:r>
                    <a:rPr lang="en-US" sz="2400" dirty="0"/>
                    <a:t>. </a:t>
                  </a:r>
                  <a14:m>
                    <m:oMath xmlns:m="http://schemas.openxmlformats.org/officeDocument/2006/math">
                      <m:r>
                        <a:rPr lang="en-US" sz="2400" i="1">
                          <a:latin typeface="Cambria Math" panose="02040503050406030204" pitchFamily="18" charset="0"/>
                        </a:rPr>
                        <m:t>𝑝</m:t>
                      </m:r>
                    </m:oMath>
                  </a14:m>
                  <a:endParaRPr lang="en-US" sz="2400" i="1" dirty="0"/>
                </a:p>
              </p:txBody>
            </p:sp>
          </mc:Choice>
          <mc:Fallback xmlns="">
            <p:sp>
              <p:nvSpPr>
                <p:cNvPr id="7" name="Rounded Rectangle 6"/>
                <p:cNvSpPr>
                  <a:spLocks noRot="1" noChangeAspect="1" noMove="1" noResize="1" noEditPoints="1" noAdjustHandles="1" noChangeArrowheads="1" noChangeShapeType="1" noTextEdit="1"/>
                </p:cNvSpPr>
                <p:nvPr/>
              </p:nvSpPr>
              <p:spPr>
                <a:xfrm>
                  <a:off x="2734666" y="2215654"/>
                  <a:ext cx="2481072" cy="370159"/>
                </a:xfrm>
                <a:prstGeom prst="roundRect">
                  <a:avLst/>
                </a:prstGeom>
                <a:blipFill>
                  <a:blip r:embed="rId5"/>
                  <a:stretch>
                    <a:fillRect t="-4615" b="-21538"/>
                  </a:stretch>
                </a:blipFill>
              </p:spPr>
              <p:txBody>
                <a:bodyPr/>
                <a:lstStyle/>
                <a:p>
                  <a:r>
                    <a:rPr lang="en-US">
                      <a:noFill/>
                    </a:rPr>
                    <a:t> </a:t>
                  </a:r>
                </a:p>
              </p:txBody>
            </p:sp>
          </mc:Fallback>
        </mc:AlternateContent>
      </p:grpSp>
      <p:grpSp>
        <p:nvGrpSpPr>
          <p:cNvPr id="19" name="Group 18"/>
          <p:cNvGrpSpPr/>
          <p:nvPr/>
        </p:nvGrpSpPr>
        <p:grpSpPr>
          <a:xfrm>
            <a:off x="1092404" y="2967039"/>
            <a:ext cx="3462529" cy="817359"/>
            <a:chOff x="819302" y="2225279"/>
            <a:chExt cx="2596897" cy="613019"/>
          </a:xfrm>
        </p:grpSpPr>
        <p:cxnSp>
          <p:nvCxnSpPr>
            <p:cNvPr id="11" name="Straight Arrow Connector 10"/>
            <p:cNvCxnSpPr/>
            <p:nvPr/>
          </p:nvCxnSpPr>
          <p:spPr>
            <a:xfrm>
              <a:off x="1853794" y="2400732"/>
              <a:ext cx="1562405" cy="437566"/>
            </a:xfrm>
            <a:prstGeom prst="straightConnector1">
              <a:avLst/>
            </a:prstGeom>
            <a:ln w="762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ounded Rectangle 2"/>
                <p:cNvSpPr/>
                <p:nvPr/>
              </p:nvSpPr>
              <p:spPr>
                <a:xfrm>
                  <a:off x="819302" y="2225279"/>
                  <a:ext cx="1682496" cy="360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pick </a:t>
                  </a:r>
                  <a14:m>
                    <m:oMath xmlns:m="http://schemas.openxmlformats.org/officeDocument/2006/math">
                      <m:r>
                        <a:rPr lang="en-US" sz="2400" i="1">
                          <a:latin typeface="Cambria Math" panose="02040503050406030204" pitchFamily="18" charset="0"/>
                        </a:rPr>
                        <m:t>𝑥</m:t>
                      </m:r>
                    </m:oMath>
                  </a14:m>
                  <a:r>
                    <a:rPr lang="en-US" sz="2400" dirty="0"/>
                    <a:t> out of </a:t>
                  </a:r>
                  <a14:m>
                    <m:oMath xmlns:m="http://schemas.openxmlformats.org/officeDocument/2006/math">
                      <m:r>
                        <m:rPr>
                          <m:brk m:alnAt="7"/>
                        </m:rPr>
                        <a:rPr lang="en-US" sz="2400">
                          <a:latin typeface="Cambria Math" panose="02040503050406030204" pitchFamily="18" charset="0"/>
                        </a:rPr>
                        <m:t>𝑛</m:t>
                      </m:r>
                    </m:oMath>
                  </a14:m>
                  <a:endParaRPr lang="en-US" sz="2400" dirty="0"/>
                </a:p>
              </p:txBody>
            </p:sp>
          </mc:Choice>
          <mc:Fallback xmlns="">
            <p:sp>
              <p:nvSpPr>
                <p:cNvPr id="3" name="Rounded Rectangle 2"/>
                <p:cNvSpPr>
                  <a:spLocks noRot="1" noChangeAspect="1" noMove="1" noResize="1" noEditPoints="1" noAdjustHandles="1" noChangeArrowheads="1" noChangeShapeType="1" noTextEdit="1"/>
                </p:cNvSpPr>
                <p:nvPr/>
              </p:nvSpPr>
              <p:spPr>
                <a:xfrm>
                  <a:off x="819302" y="2225279"/>
                  <a:ext cx="1682496" cy="360534"/>
                </a:xfrm>
                <a:prstGeom prst="roundRect">
                  <a:avLst/>
                </a:prstGeom>
                <a:blipFill>
                  <a:blip r:embed="rId6"/>
                  <a:stretch>
                    <a:fillRect t="-6349" b="-23810"/>
                  </a:stretch>
                </a:blipFill>
              </p:spPr>
              <p:txBody>
                <a:bodyPr/>
                <a:lstStyle/>
                <a:p>
                  <a:r>
                    <a:rPr lang="en-US">
                      <a:noFill/>
                    </a:rPr>
                    <a:t> </a:t>
                  </a:r>
                </a:p>
              </p:txBody>
            </p:sp>
          </mc:Fallback>
        </mc:AlternateContent>
      </p:grpSp>
      <p:grpSp>
        <p:nvGrpSpPr>
          <p:cNvPr id="21" name="Group 20"/>
          <p:cNvGrpSpPr/>
          <p:nvPr/>
        </p:nvGrpSpPr>
        <p:grpSpPr>
          <a:xfrm>
            <a:off x="6671463" y="2954205"/>
            <a:ext cx="4681727" cy="830193"/>
            <a:chOff x="5003597" y="2215653"/>
            <a:chExt cx="3511295" cy="622645"/>
          </a:xfrm>
        </p:grpSpPr>
        <p:cxnSp>
          <p:nvCxnSpPr>
            <p:cNvPr id="16" name="Straight Arrow Connector 15"/>
            <p:cNvCxnSpPr/>
            <p:nvPr/>
          </p:nvCxnSpPr>
          <p:spPr>
            <a:xfrm flipH="1">
              <a:off x="5003597" y="2400732"/>
              <a:ext cx="870509" cy="437566"/>
            </a:xfrm>
            <a:prstGeom prst="straightConnector1">
              <a:avLst/>
            </a:prstGeom>
            <a:ln w="76200">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ounded Rectangle 7"/>
                <p:cNvSpPr/>
                <p:nvPr/>
              </p:nvSpPr>
              <p:spPr>
                <a:xfrm>
                  <a:off x="5448605" y="2215653"/>
                  <a:ext cx="3066287" cy="370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𝑥</m:t>
                      </m:r>
                    </m:oMath>
                  </a14:m>
                  <a:r>
                    <a:rPr lang="en-US" sz="2400" dirty="0"/>
                    <a:t> failures each </a:t>
                  </a:r>
                  <a:r>
                    <a:rPr lang="en-US" sz="2400" dirty="0" err="1"/>
                    <a:t>w.p</a:t>
                  </a:r>
                  <a:r>
                    <a:rPr lang="en-US" sz="2400" dirty="0"/>
                    <a:t>. </a:t>
                  </a:r>
                  <a14:m>
                    <m:oMath xmlns:m="http://schemas.openxmlformats.org/officeDocument/2006/math">
                      <m:r>
                        <a:rPr lang="en-US" sz="2400">
                          <a:latin typeface="Cambria Math" panose="02040503050406030204" pitchFamily="18" charset="0"/>
                        </a:rPr>
                        <m:t>1−</m:t>
                      </m:r>
                      <m:r>
                        <a:rPr lang="en-US" sz="2400" i="1">
                          <a:latin typeface="Cambria Math" panose="02040503050406030204" pitchFamily="18" charset="0"/>
                        </a:rPr>
                        <m:t>𝑝</m:t>
                      </m:r>
                    </m:oMath>
                  </a14:m>
                  <a:endParaRPr lang="en-US" sz="2400" i="1" dirty="0"/>
                </a:p>
              </p:txBody>
            </p:sp>
          </mc:Choice>
          <mc:Fallback xmlns="">
            <p:sp>
              <p:nvSpPr>
                <p:cNvPr id="8" name="Rounded Rectangle 7"/>
                <p:cNvSpPr>
                  <a:spLocks noRot="1" noChangeAspect="1" noMove="1" noResize="1" noEditPoints="1" noAdjustHandles="1" noChangeArrowheads="1" noChangeShapeType="1" noTextEdit="1"/>
                </p:cNvSpPr>
                <p:nvPr/>
              </p:nvSpPr>
              <p:spPr>
                <a:xfrm>
                  <a:off x="5448605" y="2215653"/>
                  <a:ext cx="3066287" cy="370159"/>
                </a:xfrm>
                <a:prstGeom prst="roundRect">
                  <a:avLst/>
                </a:prstGeom>
                <a:blipFill>
                  <a:blip r:embed="rId7"/>
                  <a:stretch>
                    <a:fillRect t="-4615" b="-21538"/>
                  </a:stretch>
                </a:blipFill>
              </p:spPr>
              <p:txBody>
                <a:bodyPr/>
                <a:lstStyle/>
                <a:p>
                  <a:r>
                    <a:rPr lang="en-US">
                      <a:noFill/>
                    </a:rPr>
                    <a:t> </a:t>
                  </a:r>
                </a:p>
              </p:txBody>
            </p:sp>
          </mc:Fallback>
        </mc:AlternateContent>
      </p:grpSp>
    </p:spTree>
    <p:extLst>
      <p:ext uri="{BB962C8B-B14F-4D97-AF65-F5344CB8AC3E}">
        <p14:creationId xmlns:p14="http://schemas.microsoft.com/office/powerpoint/2010/main" val="21929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5D232-719F-7D62-CFCC-6BBC5B75A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5A323-4388-0261-0AD6-F45D5E6DDA2A}"/>
              </a:ext>
            </a:extLst>
          </p:cNvPr>
          <p:cNvSpPr>
            <a:spLocks noGrp="1"/>
          </p:cNvSpPr>
          <p:nvPr>
            <p:ph type="title"/>
          </p:nvPr>
        </p:nvSpPr>
        <p:spPr/>
        <p:txBody>
          <a:bodyPr/>
          <a:lstStyle/>
          <a:p>
            <a:r>
              <a:rPr lang="en-US" dirty="0"/>
              <a:t>Binomial Distribution</a:t>
            </a:r>
          </a:p>
        </p:txBody>
      </p:sp>
      <p:pic>
        <p:nvPicPr>
          <p:cNvPr id="5" name="Content Placeholder 4">
            <a:extLst>
              <a:ext uri="{FF2B5EF4-FFF2-40B4-BE49-F238E27FC236}">
                <a16:creationId xmlns:a16="http://schemas.microsoft.com/office/drawing/2014/main" id="{C2EF76D0-6B52-C1EE-AC50-7E4E67F3928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287217" y="1508346"/>
            <a:ext cx="7133229" cy="4740854"/>
          </a:xfrm>
        </p:spPr>
      </p:pic>
      <p:sp>
        <p:nvSpPr>
          <p:cNvPr id="6" name="TextBox 5">
            <a:extLst>
              <a:ext uri="{FF2B5EF4-FFF2-40B4-BE49-F238E27FC236}">
                <a16:creationId xmlns:a16="http://schemas.microsoft.com/office/drawing/2014/main" id="{02804585-2762-0F1A-9AC5-D212FC7B3209}"/>
              </a:ext>
            </a:extLst>
          </p:cNvPr>
          <p:cNvSpPr txBox="1"/>
          <p:nvPr/>
        </p:nvSpPr>
        <p:spPr>
          <a:xfrm rot="16200000">
            <a:off x="794538" y="2796362"/>
            <a:ext cx="2493818" cy="369332"/>
          </a:xfrm>
          <a:prstGeom prst="rect">
            <a:avLst/>
          </a:prstGeom>
          <a:noFill/>
        </p:spPr>
        <p:txBody>
          <a:bodyPr wrap="square" rtlCol="0">
            <a:spAutoFit/>
          </a:bodyPr>
          <a:lstStyle/>
          <a:p>
            <a:r>
              <a:rPr lang="en-US" dirty="0"/>
              <a:t>Probability</a:t>
            </a:r>
          </a:p>
        </p:txBody>
      </p:sp>
    </p:spTree>
    <p:extLst>
      <p:ext uri="{BB962C8B-B14F-4D97-AF65-F5344CB8AC3E}">
        <p14:creationId xmlns:p14="http://schemas.microsoft.com/office/powerpoint/2010/main" val="398184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248E4-6993-6449-518D-B67C99F97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E911C-0AED-C6C4-5C5F-B60B10BA7464}"/>
              </a:ext>
            </a:extLst>
          </p:cNvPr>
          <p:cNvSpPr>
            <a:spLocks noGrp="1"/>
          </p:cNvSpPr>
          <p:nvPr>
            <p:ph type="title"/>
          </p:nvPr>
        </p:nvSpPr>
        <p:spPr/>
        <p:txBody>
          <a:bodyPr/>
          <a:lstStyle/>
          <a:p>
            <a:r>
              <a:rPr lang="en-US" dirty="0"/>
              <a:t>Mean of Binomial Distribution</a:t>
            </a:r>
          </a:p>
        </p:txBody>
      </p:sp>
      <p:sp>
        <p:nvSpPr>
          <p:cNvPr id="3" name="Content Placeholder 2">
            <a:extLst>
              <a:ext uri="{FF2B5EF4-FFF2-40B4-BE49-F238E27FC236}">
                <a16:creationId xmlns:a16="http://schemas.microsoft.com/office/drawing/2014/main" id="{9D7C66F8-6287-CBFA-6EF6-01306C845FA8}"/>
              </a:ext>
            </a:extLst>
          </p:cNvPr>
          <p:cNvSpPr>
            <a:spLocks noGrp="1"/>
          </p:cNvSpPr>
          <p:nvPr>
            <p:ph idx="1"/>
          </p:nvPr>
        </p:nvSpPr>
        <p:spPr>
          <a:xfrm>
            <a:off x="480001" y="961774"/>
            <a:ext cx="11102399" cy="4316524"/>
          </a:xfrm>
        </p:spPr>
        <p:txBody>
          <a:bodyPr/>
          <a:lstStyle/>
          <a:p>
            <a:pPr marL="0" indent="0">
              <a:buNone/>
            </a:pPr>
            <a:endParaRPr lang="en-US" sz="3600" dirty="0"/>
          </a:p>
          <a:p>
            <a:r>
              <a:rPr lang="en-US" sz="3600" dirty="0"/>
              <a:t>Now if we wanted a margin of error on the mean, we need to know its </a:t>
            </a:r>
            <a:r>
              <a:rPr lang="en-US" sz="3600" i="1" dirty="0"/>
              <a:t>sampling </a:t>
            </a:r>
            <a:r>
              <a:rPr lang="en-US" sz="3600" dirty="0"/>
              <a:t>distribution. We could do this using </a:t>
            </a:r>
            <a:r>
              <a:rPr lang="en-US" sz="3600" i="1" dirty="0"/>
              <a:t>bootstrapping: sampling with replacement and recalculating the statistic of interest</a:t>
            </a:r>
            <a:r>
              <a:rPr lang="en-US" sz="3600" dirty="0"/>
              <a:t>. </a:t>
            </a:r>
            <a:br>
              <a:rPr lang="en-US" sz="3600" dirty="0"/>
            </a:br>
            <a:endParaRPr lang="en-US" sz="3600" dirty="0"/>
          </a:p>
          <a:p>
            <a:r>
              <a:rPr lang="en-US" sz="3600" dirty="0"/>
              <a:t>But we can actually also do it using the sampling distribution.</a:t>
            </a:r>
          </a:p>
        </p:txBody>
      </p:sp>
    </p:spTree>
    <p:extLst>
      <p:ext uri="{BB962C8B-B14F-4D97-AF65-F5344CB8AC3E}">
        <p14:creationId xmlns:p14="http://schemas.microsoft.com/office/powerpoint/2010/main" val="3528566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F88E-2320-92D0-341C-B95392321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67361-4F4E-1363-C61D-815B0F6ED272}"/>
              </a:ext>
            </a:extLst>
          </p:cNvPr>
          <p:cNvSpPr>
            <a:spLocks noGrp="1"/>
          </p:cNvSpPr>
          <p:nvPr>
            <p:ph type="title"/>
          </p:nvPr>
        </p:nvSpPr>
        <p:spPr/>
        <p:txBody>
          <a:bodyPr/>
          <a:lstStyle/>
          <a:p>
            <a:r>
              <a:rPr lang="en-US" dirty="0"/>
              <a:t>Distributions of Summary Statistics</a:t>
            </a:r>
          </a:p>
        </p:txBody>
      </p:sp>
      <p:sp>
        <p:nvSpPr>
          <p:cNvPr id="3" name="Content Placeholder 2">
            <a:extLst>
              <a:ext uri="{FF2B5EF4-FFF2-40B4-BE49-F238E27FC236}">
                <a16:creationId xmlns:a16="http://schemas.microsoft.com/office/drawing/2014/main" id="{5F5602FB-51EA-9BCC-F9E3-4B86624DF79D}"/>
              </a:ext>
            </a:extLst>
          </p:cNvPr>
          <p:cNvSpPr>
            <a:spLocks noGrp="1"/>
          </p:cNvSpPr>
          <p:nvPr>
            <p:ph idx="1"/>
          </p:nvPr>
        </p:nvSpPr>
        <p:spPr/>
        <p:txBody>
          <a:bodyPr/>
          <a:lstStyle/>
          <a:p>
            <a:r>
              <a:rPr lang="en-US" sz="3600" dirty="0"/>
              <a:t>Every summary statistic when derived from the realizations of random variables has an associated distribution.</a:t>
            </a:r>
          </a:p>
          <a:p>
            <a:r>
              <a:rPr lang="en-US" sz="3600" dirty="0"/>
              <a:t>But why bother trying to figure this out when we can bootstrap all of it? </a:t>
            </a:r>
          </a:p>
          <a:p>
            <a:r>
              <a:rPr lang="en-US" sz="3600" dirty="0"/>
              <a:t>Bootstrap is harder with large datasets, larger models and sometimes you have variables where using a distribution is the better choice.</a:t>
            </a:r>
          </a:p>
        </p:txBody>
      </p:sp>
    </p:spTree>
    <p:extLst>
      <p:ext uri="{BB962C8B-B14F-4D97-AF65-F5344CB8AC3E}">
        <p14:creationId xmlns:p14="http://schemas.microsoft.com/office/powerpoint/2010/main" val="2780988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73BF-7B5E-4C57-69C5-69C50C2FDD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EE22B2-DEF1-33A4-F484-C0CD21FAC6C8}"/>
              </a:ext>
            </a:extLst>
          </p:cNvPr>
          <p:cNvPicPr>
            <a:picLocks noChangeAspect="1"/>
          </p:cNvPicPr>
          <p:nvPr/>
        </p:nvPicPr>
        <p:blipFill>
          <a:blip r:embed="rId3"/>
          <a:stretch>
            <a:fillRect/>
          </a:stretch>
        </p:blipFill>
        <p:spPr>
          <a:xfrm>
            <a:off x="6463014" y="910733"/>
            <a:ext cx="5119387" cy="5631958"/>
          </a:xfrm>
          <a:prstGeom prst="rect">
            <a:avLst/>
          </a:prstGeom>
        </p:spPr>
      </p:pic>
      <p:sp>
        <p:nvSpPr>
          <p:cNvPr id="7" name="Content Placeholder 2">
            <a:extLst>
              <a:ext uri="{FF2B5EF4-FFF2-40B4-BE49-F238E27FC236}">
                <a16:creationId xmlns:a16="http://schemas.microsoft.com/office/drawing/2014/main" id="{018A0595-91A5-A6AB-7449-D2116CE1A850}"/>
              </a:ext>
            </a:extLst>
          </p:cNvPr>
          <p:cNvSpPr>
            <a:spLocks noGrp="1"/>
          </p:cNvSpPr>
          <p:nvPr>
            <p:ph idx="1"/>
          </p:nvPr>
        </p:nvSpPr>
        <p:spPr>
          <a:xfrm>
            <a:off x="480002" y="1296000"/>
            <a:ext cx="5983012" cy="4445149"/>
          </a:xfrm>
        </p:spPr>
        <p:txBody>
          <a:bodyPr/>
          <a:lstStyle/>
          <a:p>
            <a:r>
              <a:rPr lang="en-US" sz="3600" dirty="0"/>
              <a:t>We can see how the distribution looks for different numbers of people in our survey.</a:t>
            </a:r>
          </a:p>
          <a:p>
            <a:r>
              <a:rPr lang="en-US" sz="3600" dirty="0"/>
              <a:t>As the number increases, the shape of the distribution seems to look like something we’ve seen before…</a:t>
            </a:r>
          </a:p>
        </p:txBody>
      </p:sp>
      <p:sp>
        <p:nvSpPr>
          <p:cNvPr id="2" name="Title 1">
            <a:extLst>
              <a:ext uri="{FF2B5EF4-FFF2-40B4-BE49-F238E27FC236}">
                <a16:creationId xmlns:a16="http://schemas.microsoft.com/office/drawing/2014/main" id="{005E35D4-5842-2D8D-3D42-6D15820FB564}"/>
              </a:ext>
            </a:extLst>
          </p:cNvPr>
          <p:cNvSpPr>
            <a:spLocks noGrp="1"/>
          </p:cNvSpPr>
          <p:nvPr>
            <p:ph type="title"/>
          </p:nvPr>
        </p:nvSpPr>
        <p:spPr/>
        <p:txBody>
          <a:bodyPr/>
          <a:lstStyle/>
          <a:p>
            <a:r>
              <a:rPr lang="en-US" dirty="0"/>
              <a:t>Mean of Binomial Distribution: Margin of Error</a:t>
            </a:r>
          </a:p>
        </p:txBody>
      </p:sp>
    </p:spTree>
    <p:extLst>
      <p:ext uri="{BB962C8B-B14F-4D97-AF65-F5344CB8AC3E}">
        <p14:creationId xmlns:p14="http://schemas.microsoft.com/office/powerpoint/2010/main" val="3098358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51FCA-5FAC-BD06-210E-FD67EAF8E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85281-E5C1-A584-E495-50A0A7FD4315}"/>
              </a:ext>
            </a:extLst>
          </p:cNvPr>
          <p:cNvSpPr>
            <a:spLocks noGrp="1"/>
          </p:cNvSpPr>
          <p:nvPr>
            <p:ph type="title"/>
          </p:nvPr>
        </p:nvSpPr>
        <p:spPr/>
        <p:txBody>
          <a:bodyPr/>
          <a:lstStyle/>
          <a:p>
            <a:r>
              <a:rPr lang="en-US" sz="4400" dirty="0"/>
              <a:t>Law of large numbers</a:t>
            </a:r>
            <a:endParaRPr lang="en-US" dirty="0"/>
          </a:p>
        </p:txBody>
      </p:sp>
      <p:sp>
        <p:nvSpPr>
          <p:cNvPr id="3" name="Content Placeholder 2">
            <a:extLst>
              <a:ext uri="{FF2B5EF4-FFF2-40B4-BE49-F238E27FC236}">
                <a16:creationId xmlns:a16="http://schemas.microsoft.com/office/drawing/2014/main" id="{DC576B7E-27FB-8830-E0C8-401262969E14}"/>
              </a:ext>
            </a:extLst>
          </p:cNvPr>
          <p:cNvSpPr>
            <a:spLocks noGrp="1"/>
          </p:cNvSpPr>
          <p:nvPr>
            <p:ph idx="1"/>
          </p:nvPr>
        </p:nvSpPr>
        <p:spPr/>
        <p:txBody>
          <a:bodyPr/>
          <a:lstStyle/>
          <a:p>
            <a:r>
              <a:rPr lang="en-US" sz="3600" dirty="0"/>
              <a:t>First step: Law of large numbers</a:t>
            </a:r>
          </a:p>
          <a:p>
            <a:r>
              <a:rPr lang="en-US" sz="3600" dirty="0"/>
              <a:t>The law of large numbers states that as your sample size </a:t>
            </a:r>
            <a:r>
              <a:rPr lang="en-US" sz="3600" i="1" dirty="0"/>
              <a:t>n</a:t>
            </a:r>
            <a:r>
              <a:rPr lang="en-US" sz="3600" dirty="0"/>
              <a:t> gets larger and larger, then the sample mean (the estimate) gets closer and closer to the population mean (the parameter).</a:t>
            </a:r>
          </a:p>
          <a:p>
            <a:r>
              <a:rPr lang="en-US" sz="3600" dirty="0"/>
              <a:t>You will have to wait for a proof of this.</a:t>
            </a:r>
          </a:p>
          <a:p>
            <a:r>
              <a:rPr lang="en-US" sz="3600" dirty="0"/>
              <a:t>But you’ve already seen it in action</a:t>
            </a:r>
          </a:p>
        </p:txBody>
      </p:sp>
    </p:spTree>
    <p:extLst>
      <p:ext uri="{BB962C8B-B14F-4D97-AF65-F5344CB8AC3E}">
        <p14:creationId xmlns:p14="http://schemas.microsoft.com/office/powerpoint/2010/main" val="413635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CE7E9-8F0F-3039-FF06-3A68B6262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335C7-E0F6-FDF8-3A67-37D24D0845A5}"/>
              </a:ext>
            </a:extLst>
          </p:cNvPr>
          <p:cNvSpPr>
            <a:spLocks noGrp="1"/>
          </p:cNvSpPr>
          <p:nvPr>
            <p:ph type="title"/>
          </p:nvPr>
        </p:nvSpPr>
        <p:spPr/>
        <p:txBody>
          <a:bodyPr/>
          <a:lstStyle/>
          <a:p>
            <a:r>
              <a:rPr lang="en-US" dirty="0"/>
              <a:t>Law of large numbers</a:t>
            </a:r>
          </a:p>
        </p:txBody>
      </p:sp>
      <p:pic>
        <p:nvPicPr>
          <p:cNvPr id="4" name="Picture 3">
            <a:extLst>
              <a:ext uri="{FF2B5EF4-FFF2-40B4-BE49-F238E27FC236}">
                <a16:creationId xmlns:a16="http://schemas.microsoft.com/office/drawing/2014/main" id="{DB19E004-2A30-6EB5-19C6-A7C4F5E164EF}"/>
              </a:ext>
            </a:extLst>
          </p:cNvPr>
          <p:cNvPicPr>
            <a:picLocks noChangeAspect="1"/>
          </p:cNvPicPr>
          <p:nvPr/>
        </p:nvPicPr>
        <p:blipFill>
          <a:blip r:embed="rId2"/>
          <a:stretch>
            <a:fillRect/>
          </a:stretch>
        </p:blipFill>
        <p:spPr>
          <a:xfrm>
            <a:off x="1508383" y="1025267"/>
            <a:ext cx="8379896" cy="5128900"/>
          </a:xfrm>
          <a:prstGeom prst="rect">
            <a:avLst/>
          </a:prstGeom>
        </p:spPr>
      </p:pic>
    </p:spTree>
    <p:extLst>
      <p:ext uri="{BB962C8B-B14F-4D97-AF65-F5344CB8AC3E}">
        <p14:creationId xmlns:p14="http://schemas.microsoft.com/office/powerpoint/2010/main" val="3214512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7F57A-FEA3-E1D0-72BD-E0B0F38DE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ECB95-CE42-DEC7-1F12-9842B9BC10B6}"/>
              </a:ext>
            </a:extLst>
          </p:cNvPr>
          <p:cNvSpPr>
            <a:spLocks noGrp="1"/>
          </p:cNvSpPr>
          <p:nvPr>
            <p:ph type="title"/>
          </p:nvPr>
        </p:nvSpPr>
        <p:spPr/>
        <p:txBody>
          <a:bodyPr/>
          <a:lstStyle/>
          <a:p>
            <a:r>
              <a:rPr lang="en-US" dirty="0"/>
              <a:t>Central Limit Theorem</a:t>
            </a:r>
          </a:p>
        </p:txBody>
      </p:sp>
      <p:sp>
        <p:nvSpPr>
          <p:cNvPr id="3" name="Content Placeholder 2">
            <a:extLst>
              <a:ext uri="{FF2B5EF4-FFF2-40B4-BE49-F238E27FC236}">
                <a16:creationId xmlns:a16="http://schemas.microsoft.com/office/drawing/2014/main" id="{D4012D14-904F-5A6E-7FF0-52A56A3FD921}"/>
              </a:ext>
            </a:extLst>
          </p:cNvPr>
          <p:cNvSpPr>
            <a:spLocks noGrp="1"/>
          </p:cNvSpPr>
          <p:nvPr>
            <p:ph idx="1"/>
          </p:nvPr>
        </p:nvSpPr>
        <p:spPr/>
        <p:txBody>
          <a:bodyPr/>
          <a:lstStyle/>
          <a:p>
            <a:r>
              <a:rPr lang="en-US" sz="3600" dirty="0"/>
              <a:t>The law of large numbers says that the sample mean converges to the population mean as the </a:t>
            </a:r>
            <a:r>
              <a:rPr lang="en-US" sz="3600" i="1" dirty="0"/>
              <a:t>n </a:t>
            </a:r>
            <a:r>
              <a:rPr lang="en-US" sz="3600" dirty="0"/>
              <a:t>increases. </a:t>
            </a:r>
          </a:p>
          <a:p>
            <a:r>
              <a:rPr lang="en-US" sz="3600" dirty="0"/>
              <a:t>We don’t know anything about the distribution of the sample mean… but it looks familiar.</a:t>
            </a:r>
          </a:p>
        </p:txBody>
      </p:sp>
      <p:pic>
        <p:nvPicPr>
          <p:cNvPr id="5" name="Picture 4">
            <a:extLst>
              <a:ext uri="{FF2B5EF4-FFF2-40B4-BE49-F238E27FC236}">
                <a16:creationId xmlns:a16="http://schemas.microsoft.com/office/drawing/2014/main" id="{40369709-7D6E-F850-8F9A-64510A523D37}"/>
              </a:ext>
            </a:extLst>
          </p:cNvPr>
          <p:cNvPicPr>
            <a:picLocks noChangeAspect="1"/>
          </p:cNvPicPr>
          <p:nvPr/>
        </p:nvPicPr>
        <p:blipFill>
          <a:blip r:embed="rId2"/>
          <a:srcRect t="66894"/>
          <a:stretch/>
        </p:blipFill>
        <p:spPr>
          <a:xfrm>
            <a:off x="3471506" y="3876659"/>
            <a:ext cx="5119387" cy="1864490"/>
          </a:xfrm>
          <a:prstGeom prst="rect">
            <a:avLst/>
          </a:prstGeom>
        </p:spPr>
      </p:pic>
    </p:spTree>
    <p:extLst>
      <p:ext uri="{BB962C8B-B14F-4D97-AF65-F5344CB8AC3E}">
        <p14:creationId xmlns:p14="http://schemas.microsoft.com/office/powerpoint/2010/main" val="1091472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5DC59-23E5-ED2F-8BBE-21F5BA498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F126F-FADA-8695-113F-01296A7569D7}"/>
              </a:ext>
            </a:extLst>
          </p:cNvPr>
          <p:cNvSpPr>
            <a:spLocks noGrp="1"/>
          </p:cNvSpPr>
          <p:nvPr>
            <p:ph type="title"/>
          </p:nvPr>
        </p:nvSpPr>
        <p:spPr/>
        <p:txBody>
          <a:bodyPr/>
          <a:lstStyle/>
          <a:p>
            <a:r>
              <a:rPr lang="en-US" dirty="0"/>
              <a:t>Central Limit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FFAB66-49E1-C667-1B63-CB57AA1B5C73}"/>
                  </a:ext>
                </a:extLst>
              </p:cNvPr>
              <p:cNvSpPr>
                <a:spLocks noGrp="1"/>
              </p:cNvSpPr>
              <p:nvPr>
                <p:ph idx="1"/>
              </p:nvPr>
            </p:nvSpPr>
            <p:spPr/>
            <p:txBody>
              <a:bodyPr/>
              <a:lstStyle/>
              <a:p>
                <a:r>
                  <a:rPr lang="en-US" sz="3600" dirty="0"/>
                  <a:t>Indeed, the central limit theorem proves that:</a:t>
                </a:r>
                <a:br>
                  <a:rPr lang="en-US" sz="3600" dirty="0"/>
                </a:br>
                <a:endParaRPr lang="en-US" sz="3600" dirty="0"/>
              </a:p>
              <a:p>
                <a:r>
                  <a:rPr lang="en-US" sz="3600" dirty="0"/>
                  <a:t> For distributions without very heavy tails, the sample mean converges to the normal [bell curve] distribution with the population mean as its mean (law of large numbers) and standard deviation = </a:t>
                </a:r>
                <a14:m>
                  <m:oMath xmlns:m="http://schemas.openxmlformats.org/officeDocument/2006/math">
                    <m:r>
                      <a:rPr lang="en-US" sz="3600" b="0" i="1" smtClean="0">
                        <a:latin typeface="Cambria Math" panose="02040503050406030204" pitchFamily="18" charset="0"/>
                      </a:rPr>
                      <m:t>𝜎</m:t>
                    </m:r>
                    <m:r>
                      <a:rPr lang="en-US" sz="3600" b="0" i="1" smtClean="0">
                        <a:latin typeface="Cambria Math" panose="02040503050406030204" pitchFamily="18" charset="0"/>
                      </a:rPr>
                      <m:t>/</m:t>
                    </m:r>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𝑛</m:t>
                        </m:r>
                      </m:e>
                    </m:rad>
                  </m:oMath>
                </a14:m>
                <a:r>
                  <a:rPr lang="en-US" sz="3600" dirty="0"/>
                  <a:t> = population standard error!</a:t>
                </a:r>
              </a:p>
              <a:p>
                <a:r>
                  <a:rPr lang="en-US" sz="3600" dirty="0"/>
                  <a:t>The implications of this are huge!</a:t>
                </a:r>
              </a:p>
            </p:txBody>
          </p:sp>
        </mc:Choice>
        <mc:Fallback>
          <p:sp>
            <p:nvSpPr>
              <p:cNvPr id="3" name="Content Placeholder 2">
                <a:extLst>
                  <a:ext uri="{FF2B5EF4-FFF2-40B4-BE49-F238E27FC236}">
                    <a16:creationId xmlns:a16="http://schemas.microsoft.com/office/drawing/2014/main" id="{C7FFAB66-49E1-C667-1B63-CB57AA1B5C73}"/>
                  </a:ext>
                </a:extLst>
              </p:cNvPr>
              <p:cNvSpPr>
                <a:spLocks noGrp="1" noRot="1" noChangeAspect="1" noMove="1" noResize="1" noEditPoints="1" noAdjustHandles="1" noChangeArrowheads="1" noChangeShapeType="1" noTextEdit="1"/>
              </p:cNvSpPr>
              <p:nvPr>
                <p:ph idx="1"/>
              </p:nvPr>
            </p:nvSpPr>
            <p:spPr>
              <a:blipFill>
                <a:blip r:embed="rId2"/>
                <a:stretch>
                  <a:fillRect l="-2283" t="-3134" b="-4843"/>
                </a:stretch>
              </a:blipFill>
            </p:spPr>
            <p:txBody>
              <a:bodyPr/>
              <a:lstStyle/>
              <a:p>
                <a:r>
                  <a:rPr lang="en-US">
                    <a:noFill/>
                  </a:rPr>
                  <a:t> </a:t>
                </a:r>
              </a:p>
            </p:txBody>
          </p:sp>
        </mc:Fallback>
      </mc:AlternateContent>
    </p:spTree>
    <p:extLst>
      <p:ext uri="{BB962C8B-B14F-4D97-AF65-F5344CB8AC3E}">
        <p14:creationId xmlns:p14="http://schemas.microsoft.com/office/powerpoint/2010/main" val="1571507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C9CB0-266D-FF21-0EBC-9AB96A297C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28742-E0FA-23E2-1A2F-E5B0D2646C2D}"/>
              </a:ext>
            </a:extLst>
          </p:cNvPr>
          <p:cNvSpPr>
            <a:spLocks noGrp="1"/>
          </p:cNvSpPr>
          <p:nvPr>
            <p:ph idx="1"/>
          </p:nvPr>
        </p:nvSpPr>
        <p:spPr>
          <a:xfrm>
            <a:off x="480002" y="1296000"/>
            <a:ext cx="5615998" cy="4445149"/>
          </a:xfrm>
        </p:spPr>
        <p:txBody>
          <a:bodyPr/>
          <a:lstStyle/>
          <a:p>
            <a:r>
              <a:rPr lang="en-US" sz="3200" dirty="0"/>
              <a:t>So, for each day, we are drawing from the Poisson distribution.</a:t>
            </a:r>
          </a:p>
          <a:p>
            <a:r>
              <a:rPr lang="en-US" sz="3200" dirty="0"/>
              <a:t>In fact, this fits what is called a Poisson process.</a:t>
            </a:r>
          </a:p>
        </p:txBody>
      </p:sp>
      <p:pic>
        <p:nvPicPr>
          <p:cNvPr id="4" name="Picture 3">
            <a:extLst>
              <a:ext uri="{FF2B5EF4-FFF2-40B4-BE49-F238E27FC236}">
                <a16:creationId xmlns:a16="http://schemas.microsoft.com/office/drawing/2014/main" id="{E18231DC-111C-1818-04E9-04766802E1FC}"/>
              </a:ext>
            </a:extLst>
          </p:cNvPr>
          <p:cNvPicPr>
            <a:picLocks noChangeAspect="1"/>
          </p:cNvPicPr>
          <p:nvPr/>
        </p:nvPicPr>
        <p:blipFill>
          <a:blip r:embed="rId3"/>
          <a:stretch>
            <a:fillRect/>
          </a:stretch>
        </p:blipFill>
        <p:spPr>
          <a:xfrm>
            <a:off x="6095999" y="213093"/>
            <a:ext cx="6019131" cy="5932525"/>
          </a:xfrm>
          <a:prstGeom prst="rect">
            <a:avLst/>
          </a:prstGeom>
        </p:spPr>
      </p:pic>
      <p:sp>
        <p:nvSpPr>
          <p:cNvPr id="2" name="Title 1">
            <a:extLst>
              <a:ext uri="{FF2B5EF4-FFF2-40B4-BE49-F238E27FC236}">
                <a16:creationId xmlns:a16="http://schemas.microsoft.com/office/drawing/2014/main" id="{70749EBA-60F9-F3E5-8D83-CE9A4368B149}"/>
              </a:ext>
            </a:extLst>
          </p:cNvPr>
          <p:cNvSpPr>
            <a:spLocks noGrp="1"/>
          </p:cNvSpPr>
          <p:nvPr>
            <p:ph type="title"/>
          </p:nvPr>
        </p:nvSpPr>
        <p:spPr/>
        <p:txBody>
          <a:bodyPr>
            <a:normAutofit/>
          </a:bodyPr>
          <a:lstStyle/>
          <a:p>
            <a:r>
              <a:rPr lang="en-US" dirty="0"/>
              <a:t>Discrete Random Variables</a:t>
            </a:r>
          </a:p>
        </p:txBody>
      </p:sp>
    </p:spTree>
    <p:extLst>
      <p:ext uri="{BB962C8B-B14F-4D97-AF65-F5344CB8AC3E}">
        <p14:creationId xmlns:p14="http://schemas.microsoft.com/office/powerpoint/2010/main" val="2887171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2909D-8ACF-1D52-FEBA-7E043425D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70265-009E-102B-30A3-0861FD37887C}"/>
              </a:ext>
            </a:extLst>
          </p:cNvPr>
          <p:cNvSpPr>
            <a:spLocks noGrp="1"/>
          </p:cNvSpPr>
          <p:nvPr>
            <p:ph type="title"/>
          </p:nvPr>
        </p:nvSpPr>
        <p:spPr/>
        <p:txBody>
          <a:bodyPr/>
          <a:lstStyle/>
          <a:p>
            <a:r>
              <a:rPr lang="en-US" dirty="0"/>
              <a:t>Central Limit Theorem</a:t>
            </a:r>
          </a:p>
        </p:txBody>
      </p:sp>
      <p:sp>
        <p:nvSpPr>
          <p:cNvPr id="3" name="Content Placeholder 2">
            <a:extLst>
              <a:ext uri="{FF2B5EF4-FFF2-40B4-BE49-F238E27FC236}">
                <a16:creationId xmlns:a16="http://schemas.microsoft.com/office/drawing/2014/main" id="{21CFAA58-BB5B-4F4C-6560-7A63FEF02E9A}"/>
              </a:ext>
            </a:extLst>
          </p:cNvPr>
          <p:cNvSpPr>
            <a:spLocks noGrp="1"/>
          </p:cNvSpPr>
          <p:nvPr>
            <p:ph idx="1"/>
          </p:nvPr>
        </p:nvSpPr>
        <p:spPr/>
        <p:txBody>
          <a:bodyPr/>
          <a:lstStyle/>
          <a:p>
            <a:r>
              <a:rPr lang="en-US" sz="3600" dirty="0"/>
              <a:t>We can always pretend remember than some datapoint is a random variable comes from a distribution.</a:t>
            </a:r>
          </a:p>
          <a:p>
            <a:r>
              <a:rPr lang="en-US" sz="3600" dirty="0"/>
              <a:t>The central limit theorem says that the mean of that random variable, WHATEVER it is, converges to the true population mean and a normal distribution.</a:t>
            </a:r>
          </a:p>
          <a:p>
            <a:r>
              <a:rPr lang="en-US" sz="3600" dirty="0"/>
              <a:t>The fact that this is true is incredible and spurred some poeticism from Francis Galton.</a:t>
            </a:r>
          </a:p>
          <a:p>
            <a:endParaRPr lang="en-US" sz="3600" dirty="0"/>
          </a:p>
        </p:txBody>
      </p:sp>
    </p:spTree>
    <p:extLst>
      <p:ext uri="{BB962C8B-B14F-4D97-AF65-F5344CB8AC3E}">
        <p14:creationId xmlns:p14="http://schemas.microsoft.com/office/powerpoint/2010/main" val="3326579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1DBBD-5CE9-FFCB-943B-5B369465B1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0235E-DDB9-230E-26BC-4E305E2EA944}"/>
              </a:ext>
            </a:extLst>
          </p:cNvPr>
          <p:cNvSpPr>
            <a:spLocks noGrp="1"/>
          </p:cNvSpPr>
          <p:nvPr>
            <p:ph type="title"/>
          </p:nvPr>
        </p:nvSpPr>
        <p:spPr/>
        <p:txBody>
          <a:bodyPr/>
          <a:lstStyle/>
          <a:p>
            <a:r>
              <a:rPr lang="en-US" dirty="0"/>
              <a:t>Central Limit Theorem</a:t>
            </a:r>
          </a:p>
        </p:txBody>
      </p:sp>
      <p:sp>
        <p:nvSpPr>
          <p:cNvPr id="3" name="Content Placeholder 2">
            <a:extLst>
              <a:ext uri="{FF2B5EF4-FFF2-40B4-BE49-F238E27FC236}">
                <a16:creationId xmlns:a16="http://schemas.microsoft.com/office/drawing/2014/main" id="{ECA49F2D-E56D-AF32-A263-57AB2368767C}"/>
              </a:ext>
            </a:extLst>
          </p:cNvPr>
          <p:cNvSpPr>
            <a:spLocks noGrp="1"/>
          </p:cNvSpPr>
          <p:nvPr>
            <p:ph idx="1"/>
          </p:nvPr>
        </p:nvSpPr>
        <p:spPr>
          <a:xfrm>
            <a:off x="116958" y="1296000"/>
            <a:ext cx="5348178" cy="4445149"/>
          </a:xfrm>
        </p:spPr>
        <p:txBody>
          <a:bodyPr/>
          <a:lstStyle/>
          <a:p>
            <a:pPr marL="499520" lvl="1" indent="0">
              <a:buNone/>
            </a:pPr>
            <a:r>
              <a:rPr lang="en-US" sz="2900" i="1" dirty="0"/>
              <a:t>The law [central limit theorem] would have been personified by the Greeks and deified, if they had known of it. It reigns with serenity and in complete self-effacement, amidst the wildest confusion. The huger the mob, and the greater the apparent anarchy, the more perfect is its sway. </a:t>
            </a:r>
          </a:p>
          <a:p>
            <a:pPr marL="499520" lvl="1" indent="0">
              <a:buNone/>
            </a:pPr>
            <a:r>
              <a:rPr lang="en-US" sz="2900" dirty="0"/>
              <a:t>-- Francis Galton</a:t>
            </a:r>
          </a:p>
        </p:txBody>
      </p:sp>
      <p:pic>
        <p:nvPicPr>
          <p:cNvPr id="6" name="Picture 5" descr="A group of graphs showing the distribution of a number of numbers&#10;&#10;Description automatically generated with medium confidence">
            <a:extLst>
              <a:ext uri="{FF2B5EF4-FFF2-40B4-BE49-F238E27FC236}">
                <a16:creationId xmlns:a16="http://schemas.microsoft.com/office/drawing/2014/main" id="{916F5EF5-BA61-6F95-EA94-B02EE55EE763}"/>
              </a:ext>
            </a:extLst>
          </p:cNvPr>
          <p:cNvPicPr>
            <a:picLocks noChangeAspect="1"/>
          </p:cNvPicPr>
          <p:nvPr/>
        </p:nvPicPr>
        <p:blipFill>
          <a:blip r:embed="rId2"/>
          <a:srcRect l="26135"/>
          <a:stretch/>
        </p:blipFill>
        <p:spPr>
          <a:xfrm>
            <a:off x="5720318" y="808507"/>
            <a:ext cx="5486399" cy="5462101"/>
          </a:xfrm>
          <a:prstGeom prst="rect">
            <a:avLst/>
          </a:prstGeom>
        </p:spPr>
      </p:pic>
      <p:sp>
        <p:nvSpPr>
          <p:cNvPr id="7" name="Rectangle 6">
            <a:extLst>
              <a:ext uri="{FF2B5EF4-FFF2-40B4-BE49-F238E27FC236}">
                <a16:creationId xmlns:a16="http://schemas.microsoft.com/office/drawing/2014/main" id="{89F1F5A0-0B2D-A5A8-9865-69C1251FCB5D}"/>
              </a:ext>
            </a:extLst>
          </p:cNvPr>
          <p:cNvSpPr/>
          <p:nvPr/>
        </p:nvSpPr>
        <p:spPr>
          <a:xfrm>
            <a:off x="5603360" y="1596406"/>
            <a:ext cx="669852" cy="115894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888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CC2-30D0-4018-12DD-7018C06BD900}"/>
              </a:ext>
            </a:extLst>
          </p:cNvPr>
          <p:cNvSpPr>
            <a:spLocks noGrp="1"/>
          </p:cNvSpPr>
          <p:nvPr>
            <p:ph type="title"/>
          </p:nvPr>
        </p:nvSpPr>
        <p:spPr/>
        <p:txBody>
          <a:bodyPr/>
          <a:lstStyle/>
          <a:p>
            <a:r>
              <a:rPr lang="en-US" dirty="0"/>
              <a:t>Assumptions of CLT</a:t>
            </a:r>
          </a:p>
        </p:txBody>
      </p:sp>
      <p:sp>
        <p:nvSpPr>
          <p:cNvPr id="3" name="Content Placeholder 2">
            <a:extLst>
              <a:ext uri="{FF2B5EF4-FFF2-40B4-BE49-F238E27FC236}">
                <a16:creationId xmlns:a16="http://schemas.microsoft.com/office/drawing/2014/main" id="{64069059-F68D-0E6F-E485-ECDB158E1BB3}"/>
              </a:ext>
            </a:extLst>
          </p:cNvPr>
          <p:cNvSpPr>
            <a:spLocks noGrp="1"/>
          </p:cNvSpPr>
          <p:nvPr>
            <p:ph idx="1"/>
          </p:nvPr>
        </p:nvSpPr>
        <p:spPr/>
        <p:txBody>
          <a:bodyPr/>
          <a:lstStyle/>
          <a:p>
            <a:pPr marL="742950" indent="-742950">
              <a:buFont typeface="+mj-lt"/>
              <a:buAutoNum type="arabicPeriod"/>
            </a:pPr>
            <a:r>
              <a:rPr lang="en-US" dirty="0"/>
              <a:t>All random variables are independent.</a:t>
            </a:r>
          </a:p>
          <a:p>
            <a:pPr marL="742950" indent="-742950">
              <a:buFont typeface="+mj-lt"/>
              <a:buAutoNum type="arabicPeriod"/>
            </a:pPr>
            <a:r>
              <a:rPr lang="en-US" dirty="0"/>
              <a:t>All random variables come from the same distribution.</a:t>
            </a:r>
          </a:p>
          <a:p>
            <a:pPr marL="742950" indent="-742950">
              <a:buFont typeface="+mj-lt"/>
              <a:buAutoNum type="arabicPeriod"/>
            </a:pPr>
            <a:r>
              <a:rPr lang="en-US" dirty="0"/>
              <a:t>The population variance of the random variable is finite and non-zero.</a:t>
            </a:r>
          </a:p>
        </p:txBody>
      </p:sp>
    </p:spTree>
    <p:extLst>
      <p:ext uri="{BB962C8B-B14F-4D97-AF65-F5344CB8AC3E}">
        <p14:creationId xmlns:p14="http://schemas.microsoft.com/office/powerpoint/2010/main" val="4233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721D-BD2D-4F12-CE69-F6229B006BC5}"/>
              </a:ext>
            </a:extLst>
          </p:cNvPr>
          <p:cNvSpPr>
            <a:spLocks noGrp="1"/>
          </p:cNvSpPr>
          <p:nvPr>
            <p:ph type="title"/>
          </p:nvPr>
        </p:nvSpPr>
        <p:spPr/>
        <p:txBody>
          <a:bodyPr/>
          <a:lstStyle/>
          <a:p>
            <a:r>
              <a:rPr lang="en-US" dirty="0"/>
              <a:t>Why the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289BC-1E65-79EA-B4D8-3126A37AF2CC}"/>
                  </a:ext>
                </a:extLst>
              </p:cNvPr>
              <p:cNvSpPr>
                <a:spLocks noGrp="1"/>
              </p:cNvSpPr>
              <p:nvPr>
                <p:ph idx="1"/>
              </p:nvPr>
            </p:nvSpPr>
            <p:spPr/>
            <p:txBody>
              <a:bodyPr/>
              <a:lstStyle/>
              <a:p>
                <a:pPr marL="478354" lvl="1" indent="0">
                  <a:buNone/>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𝑔</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𝜎</m:t>
                          </m:r>
                          <m:r>
                            <a:rPr lang="en-US" sz="3600" b="0" i="1" smtClean="0">
                              <a:latin typeface="Cambria Math" panose="02040503050406030204" pitchFamily="18" charset="0"/>
                            </a:rPr>
                            <m:t>√2</m:t>
                          </m:r>
                          <m:r>
                            <a:rPr lang="en-US" sz="3600" b="0" i="1" smtClean="0">
                              <a:latin typeface="Cambria Math" panose="02040503050406030204" pitchFamily="18" charset="0"/>
                            </a:rPr>
                            <m:t>𝜋</m:t>
                          </m:r>
                          <m:r>
                            <a:rPr lang="en-US" sz="3600" b="0" i="1" smtClean="0">
                              <a:latin typeface="Cambria Math" panose="02040503050406030204" pitchFamily="18" charset="0"/>
                            </a:rPr>
                            <m:t> </m:t>
                          </m:r>
                        </m:den>
                      </m:f>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exp</m:t>
                          </m:r>
                        </m:fName>
                        <m:e>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2</m:t>
                              </m:r>
                            </m:den>
                          </m:f>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 −</m:t>
                                      </m:r>
                                      <m:r>
                                        <a:rPr lang="en-US" sz="3600" b="0" i="1" smtClean="0">
                                          <a:latin typeface="Cambria Math" panose="02040503050406030204" pitchFamily="18" charset="0"/>
                                        </a:rPr>
                                        <m:t>𝜇</m:t>
                                      </m:r>
                                    </m:e>
                                  </m:d>
                                </m:e>
                                <m:sup>
                                  <m:r>
                                    <a:rPr lang="en-US" sz="3600" b="0" i="1" smtClean="0">
                                      <a:latin typeface="Cambria Math" panose="02040503050406030204" pitchFamily="18" charset="0"/>
                                    </a:rPr>
                                    <m:t>2</m:t>
                                  </m:r>
                                </m:sup>
                              </m:sSup>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𝜎</m:t>
                                  </m:r>
                                </m:e>
                                <m:sup>
                                  <m:r>
                                    <a:rPr lang="en-US" sz="3600" b="0" i="1" smtClean="0">
                                      <a:latin typeface="Cambria Math" panose="02040503050406030204" pitchFamily="18" charset="0"/>
                                    </a:rPr>
                                    <m:t>2</m:t>
                                  </m:r>
                                </m:sup>
                              </m:sSup>
                            </m:den>
                          </m:f>
                          <m:r>
                            <a:rPr lang="en-US" sz="3600" b="0" i="1" smtClean="0">
                              <a:latin typeface="Cambria Math" panose="02040503050406030204" pitchFamily="18" charset="0"/>
                            </a:rPr>
                            <m:t>)</m:t>
                          </m:r>
                        </m:e>
                      </m:func>
                    </m:oMath>
                  </m:oMathPara>
                </a14:m>
                <a:endParaRPr lang="en-US" sz="3600" dirty="0"/>
              </a:p>
              <a:p>
                <a:pPr lvl="1">
                  <a:buFontTx/>
                  <a:buChar char="-"/>
                </a:pPr>
                <a:r>
                  <a:rPr lang="en-US" sz="3600" dirty="0"/>
                  <a:t>Turns out that when you have sums of random variables they lead to a symmetric distribution.</a:t>
                </a:r>
              </a:p>
              <a:p>
                <a:pPr lvl="1">
                  <a:buFontTx/>
                  <a:buChar char="-"/>
                </a:pPr>
                <a:r>
                  <a:rPr lang="en-US" sz="3600" dirty="0"/>
                  <a:t>Sums of normally distribution R.V.s are normally distributed.</a:t>
                </a:r>
              </a:p>
              <a:p>
                <a:pPr lvl="1">
                  <a:buFontTx/>
                  <a:buChar char="-"/>
                </a:pPr>
                <a:r>
                  <a:rPr lang="en-US" sz="3600" dirty="0"/>
                  <a:t>Since sums of random variables leads to a symmetric distribution and gaussian sums lead to gaussians, sums of </a:t>
                </a:r>
                <a:r>
                  <a:rPr lang="en-US" sz="3600" i="1" dirty="0"/>
                  <a:t>any</a:t>
                </a:r>
                <a:r>
                  <a:rPr lang="en-US" sz="3600" dirty="0"/>
                  <a:t> random variables give a normal.</a:t>
                </a:r>
              </a:p>
            </p:txBody>
          </p:sp>
        </mc:Choice>
        <mc:Fallback xmlns="">
          <p:sp>
            <p:nvSpPr>
              <p:cNvPr id="3" name="Content Placeholder 2">
                <a:extLst>
                  <a:ext uri="{FF2B5EF4-FFF2-40B4-BE49-F238E27FC236}">
                    <a16:creationId xmlns:a16="http://schemas.microsoft.com/office/drawing/2014/main" id="{945289BC-1E65-79EA-B4D8-3126A37AF2CC}"/>
                  </a:ext>
                </a:extLst>
              </p:cNvPr>
              <p:cNvSpPr>
                <a:spLocks noGrp="1" noRot="1" noChangeAspect="1" noMove="1" noResize="1" noEditPoints="1" noAdjustHandles="1" noChangeArrowheads="1" noChangeShapeType="1" noTextEdit="1"/>
              </p:cNvSpPr>
              <p:nvPr>
                <p:ph idx="1"/>
              </p:nvPr>
            </p:nvSpPr>
            <p:spPr>
              <a:blipFill>
                <a:blip r:embed="rId2"/>
                <a:stretch>
                  <a:fillRect t="-855" b="-18803"/>
                </a:stretch>
              </a:blipFill>
            </p:spPr>
            <p:txBody>
              <a:bodyPr/>
              <a:lstStyle/>
              <a:p>
                <a:r>
                  <a:rPr lang="en-US">
                    <a:noFill/>
                  </a:rPr>
                  <a:t> </a:t>
                </a:r>
              </a:p>
            </p:txBody>
          </p:sp>
        </mc:Fallback>
      </mc:AlternateContent>
    </p:spTree>
    <p:extLst>
      <p:ext uri="{BB962C8B-B14F-4D97-AF65-F5344CB8AC3E}">
        <p14:creationId xmlns:p14="http://schemas.microsoft.com/office/powerpoint/2010/main" val="1428638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EEAC-65F0-1215-7311-B5874F3ED6FE}"/>
              </a:ext>
            </a:extLst>
          </p:cNvPr>
          <p:cNvSpPr>
            <a:spLocks noGrp="1"/>
          </p:cNvSpPr>
          <p:nvPr>
            <p:ph type="title"/>
          </p:nvPr>
        </p:nvSpPr>
        <p:spPr/>
        <p:txBody>
          <a:bodyPr/>
          <a:lstStyle/>
          <a:p>
            <a:r>
              <a:rPr lang="en-US" dirty="0"/>
              <a:t>Why the normal distribution?</a:t>
            </a:r>
          </a:p>
        </p:txBody>
      </p:sp>
      <p:sp>
        <p:nvSpPr>
          <p:cNvPr id="3" name="Content Placeholder 2">
            <a:extLst>
              <a:ext uri="{FF2B5EF4-FFF2-40B4-BE49-F238E27FC236}">
                <a16:creationId xmlns:a16="http://schemas.microsoft.com/office/drawing/2014/main" id="{FB0237A1-E41A-BD1E-948C-9DB9553ED77F}"/>
              </a:ext>
            </a:extLst>
          </p:cNvPr>
          <p:cNvSpPr>
            <a:spLocks noGrp="1"/>
          </p:cNvSpPr>
          <p:nvPr>
            <p:ph idx="1"/>
          </p:nvPr>
        </p:nvSpPr>
        <p:spPr/>
        <p:txBody>
          <a:bodyPr/>
          <a:lstStyle/>
          <a:p>
            <a:r>
              <a:rPr lang="en-US" dirty="0"/>
              <a:t>See the following videos for more visual introductions to how the central limit theorem works and why a normal distribution:</a:t>
            </a:r>
          </a:p>
          <a:p>
            <a:pPr lvl="1"/>
            <a:r>
              <a:rPr lang="en-US" dirty="0">
                <a:hlinkClick r:id="rId2"/>
              </a:rPr>
              <a:t>https://www.youtube.com/watch?v=zeJD6dqJ5lo&amp;t=0s</a:t>
            </a:r>
            <a:endParaRPr lang="en-US" dirty="0"/>
          </a:p>
          <a:p>
            <a:pPr lvl="1"/>
            <a:r>
              <a:rPr lang="en-US" dirty="0">
                <a:hlinkClick r:id="rId3"/>
              </a:rPr>
              <a:t>https://www.youtube.com/watch?v=d_qvLDhkg00</a:t>
            </a:r>
            <a:r>
              <a:rPr lang="en-US" dirty="0"/>
              <a:t> </a:t>
            </a:r>
          </a:p>
        </p:txBody>
      </p:sp>
    </p:spTree>
    <p:extLst>
      <p:ext uri="{BB962C8B-B14F-4D97-AF65-F5344CB8AC3E}">
        <p14:creationId xmlns:p14="http://schemas.microsoft.com/office/powerpoint/2010/main" val="3801059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4B91A-7379-5B4D-51D7-BAC1A7BDC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E6992-A36B-0860-960A-94B6DCE37006}"/>
              </a:ext>
            </a:extLst>
          </p:cNvPr>
          <p:cNvSpPr>
            <a:spLocks noGrp="1"/>
          </p:cNvSpPr>
          <p:nvPr>
            <p:ph type="title"/>
          </p:nvPr>
        </p:nvSpPr>
        <p:spPr/>
        <p:txBody>
          <a:bodyPr/>
          <a:lstStyle/>
          <a:p>
            <a:r>
              <a:rPr lang="en-US" dirty="0"/>
              <a:t>Central Limit Theorem</a:t>
            </a:r>
          </a:p>
        </p:txBody>
      </p:sp>
      <p:sp>
        <p:nvSpPr>
          <p:cNvPr id="3" name="Content Placeholder 2">
            <a:extLst>
              <a:ext uri="{FF2B5EF4-FFF2-40B4-BE49-F238E27FC236}">
                <a16:creationId xmlns:a16="http://schemas.microsoft.com/office/drawing/2014/main" id="{18D12BCE-6559-C07F-969C-9B26AFB5CFC1}"/>
              </a:ext>
            </a:extLst>
          </p:cNvPr>
          <p:cNvSpPr>
            <a:spLocks noGrp="1"/>
          </p:cNvSpPr>
          <p:nvPr>
            <p:ph idx="1"/>
          </p:nvPr>
        </p:nvSpPr>
        <p:spPr/>
        <p:txBody>
          <a:bodyPr/>
          <a:lstStyle/>
          <a:p>
            <a:r>
              <a:rPr lang="en-US" sz="3600" dirty="0"/>
              <a:t>SO. What can we do with the central limit theorem? </a:t>
            </a:r>
            <a:br>
              <a:rPr lang="en-US" sz="3600" dirty="0"/>
            </a:br>
            <a:endParaRPr lang="en-US" sz="3600" dirty="0"/>
          </a:p>
          <a:p>
            <a:r>
              <a:rPr lang="en-US" sz="3600" dirty="0"/>
              <a:t>Define the probability for the mean and through that a sense for uncertainty/margins or error!</a:t>
            </a:r>
            <a:br>
              <a:rPr lang="en-US" sz="3600" dirty="0"/>
            </a:br>
            <a:endParaRPr lang="en-US" sz="3600" dirty="0"/>
          </a:p>
          <a:p>
            <a:r>
              <a:rPr lang="en-US" sz="3600" dirty="0"/>
              <a:t>Now that we know that the mean converges to the normal distribution, we can estimate the 95% range within which we expect the population parameter to fall!</a:t>
            </a:r>
          </a:p>
        </p:txBody>
      </p:sp>
    </p:spTree>
    <p:extLst>
      <p:ext uri="{BB962C8B-B14F-4D97-AF65-F5344CB8AC3E}">
        <p14:creationId xmlns:p14="http://schemas.microsoft.com/office/powerpoint/2010/main" val="1623306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558" y="1"/>
            <a:ext cx="5528441" cy="1842814"/>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r>
              <a:rPr lang="en-US" dirty="0"/>
              <a:t>Normal</a:t>
            </a:r>
            <a:r>
              <a:rPr lang="en-US" spc="-1" dirty="0">
                <a:solidFill>
                  <a:srgbClr val="00A2DB"/>
                </a:solidFill>
                <a:latin typeface="Calibri"/>
              </a:rPr>
              <a:t>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2"/>
              <a:ext cx="11101917" cy="2516188"/>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Normal Distribution</a:t>
                          </a:r>
                        </a:p>
                      </a:txBody>
                      <a:tcPr marL="121920" marR="121920" marT="60960" marB="60960"/>
                    </a:tc>
                    <a:extLst>
                      <a:ext uri="{0D108BD9-81ED-4DB2-BD59-A6C34878D82A}">
                        <a16:rowId xmlns:a16="http://schemas.microsoft.com/office/drawing/2014/main" val="4282699494"/>
                      </a:ext>
                    </a:extLst>
                  </a:tr>
                  <a:tr h="1804163">
                    <a:tc>
                      <a:txBody>
                        <a:bodyPr/>
                        <a:lstStyle/>
                        <a:p>
                          <a:pPr marL="0" indent="0">
                            <a:buFont typeface="Arial" panose="020B0604020202020204" pitchFamily="34" charset="0"/>
                            <a:buNone/>
                          </a:pPr>
                          <a:r>
                            <a:rPr lang="en-US" sz="2700" dirty="0"/>
                            <a:t>An RV</a:t>
                          </a:r>
                          <a:r>
                            <a:rPr lang="en-US" sz="2700" baseline="0" dirty="0"/>
                            <a:t> </a:t>
                          </a:r>
                          <a14:m>
                            <m:oMath xmlns:m="http://schemas.openxmlformats.org/officeDocument/2006/math">
                              <m:r>
                                <a:rPr lang="en-US" sz="2700" i="1" baseline="0" dirty="0" smtClean="0">
                                  <a:latin typeface="Cambria Math" panose="02040503050406030204" pitchFamily="18" charset="0"/>
                                </a:rPr>
                                <m:t>𝑋</m:t>
                              </m:r>
                            </m:oMath>
                          </a14:m>
                          <a:r>
                            <a:rPr lang="en-US" sz="2700" baseline="0" dirty="0"/>
                            <a:t> has a normal distribution with parameters </a:t>
                          </a:r>
                          <a14:m>
                            <m:oMath xmlns:m="http://schemas.openxmlformats.org/officeDocument/2006/math">
                              <m:r>
                                <a:rPr lang="en-US" sz="2700" b="0" i="1" baseline="0" dirty="0" smtClean="0">
                                  <a:latin typeface="Cambria Math" panose="02040503050406030204" pitchFamily="18" charset="0"/>
                                </a:rPr>
                                <m:t>𝜇</m:t>
                              </m:r>
                            </m:oMath>
                          </a14:m>
                          <a:r>
                            <a:rPr lang="en-US" sz="2700" baseline="0" dirty="0"/>
                            <a:t> and </a:t>
                          </a:r>
                          <a14:m>
                            <m:oMath xmlns:m="http://schemas.openxmlformats.org/officeDocument/2006/math">
                              <m:r>
                                <a:rPr lang="en-US" sz="2700" b="0" i="1" baseline="0" dirty="0" smtClean="0">
                                  <a:latin typeface="Cambria Math" panose="02040503050406030204" pitchFamily="18" charset="0"/>
                                </a:rPr>
                                <m:t>𝜎</m:t>
                              </m:r>
                            </m:oMath>
                          </a14:m>
                          <a:r>
                            <a:rPr lang="en-US" sz="2700" baseline="0" dirty="0"/>
                            <a:t>, </a:t>
                          </a:r>
                          <a14:m>
                            <m:oMath xmlns:m="http://schemas.openxmlformats.org/officeDocument/2006/math">
                              <m:r>
                                <a:rPr lang="en-US" sz="2700" i="1" baseline="0" dirty="0" smtClean="0">
                                  <a:latin typeface="Cambria Math" panose="02040503050406030204" pitchFamily="18" charset="0"/>
                                </a:rPr>
                                <m:t>𝑋</m:t>
                              </m:r>
                              <m:r>
                                <a:rPr lang="en-US" sz="2700" i="1" baseline="0" dirty="0" smtClean="0">
                                  <a:latin typeface="Cambria Math" panose="02040503050406030204" pitchFamily="18" charset="0"/>
                                </a:rPr>
                                <m:t>∼</m:t>
                              </m:r>
                              <m:r>
                                <a:rPr lang="en-US" sz="2700" b="0" i="1" baseline="0" dirty="0" smtClean="0">
                                  <a:latin typeface="Cambria Math" panose="02040503050406030204" pitchFamily="18" charset="0"/>
                                </a:rPr>
                                <m:t>𝑁</m:t>
                              </m:r>
                              <m:r>
                                <a:rPr lang="en-US" sz="2700" i="1" baseline="0" dirty="0" smtClean="0">
                                  <a:latin typeface="Cambria Math" panose="02040503050406030204" pitchFamily="18" charset="0"/>
                                </a:rPr>
                                <m:t>(</m:t>
                              </m:r>
                              <m:r>
                                <a:rPr lang="en-US" sz="2700" b="0" i="1" baseline="0" dirty="0" smtClean="0">
                                  <a:latin typeface="Cambria Math" panose="02040503050406030204" pitchFamily="18" charset="0"/>
                                </a:rPr>
                                <m:t>𝜇</m:t>
                              </m:r>
                              <m:r>
                                <a:rPr lang="en-US" sz="2700" b="0" i="1" baseline="0" dirty="0" smtClean="0">
                                  <a:latin typeface="Cambria Math" panose="02040503050406030204" pitchFamily="18" charset="0"/>
                                </a:rPr>
                                <m:t>,</m:t>
                              </m:r>
                              <m:r>
                                <a:rPr lang="en-US" sz="2700" b="0" i="1" baseline="0" dirty="0" smtClean="0">
                                  <a:latin typeface="Cambria Math" panose="02040503050406030204" pitchFamily="18" charset="0"/>
                                </a:rPr>
                                <m:t>𝜎</m:t>
                              </m:r>
                              <m:r>
                                <a:rPr lang="en-US" sz="2700" i="1" baseline="0" dirty="0" smtClean="0">
                                  <a:latin typeface="Cambria Math" panose="02040503050406030204" pitchFamily="18" charset="0"/>
                                </a:rPr>
                                <m:t>)</m:t>
                              </m:r>
                            </m:oMath>
                          </a14:m>
                          <a:r>
                            <a:rPr lang="en-US" sz="2700" baseline="0" dirty="0"/>
                            <a:t> if the density is given by</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𝑓</m:t>
                                </m:r>
                                <m:d>
                                  <m:dPr>
                                    <m:ctrlPr>
                                      <a:rPr lang="en-US" sz="2700" i="1" smtClean="0">
                                        <a:latin typeface="Cambria Math" panose="02040503050406030204" pitchFamily="18" charset="0"/>
                                      </a:rPr>
                                    </m:ctrlPr>
                                  </m:dPr>
                                  <m:e>
                                    <m:r>
                                      <a:rPr lang="en-US" sz="2700" smtClean="0">
                                        <a:latin typeface="Cambria Math" panose="02040503050406030204" pitchFamily="18" charset="0"/>
                                      </a:rPr>
                                      <m:t>𝑥</m:t>
                                    </m:r>
                                  </m:e>
                                </m:d>
                                <m:r>
                                  <a:rPr lang="en-US" sz="270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1</m:t>
                                    </m:r>
                                  </m:num>
                                  <m:den>
                                    <m:r>
                                      <a:rPr lang="en-US" sz="2700" b="0" i="1" smtClean="0">
                                        <a:latin typeface="Cambria Math" panose="02040503050406030204" pitchFamily="18" charset="0"/>
                                      </a:rPr>
                                      <m:t>𝜎</m:t>
                                    </m:r>
                                    <m:rad>
                                      <m:radPr>
                                        <m:degHide m:val="on"/>
                                        <m:ctrlPr>
                                          <a:rPr lang="en-US" sz="2700" b="0" i="1" smtClean="0">
                                            <a:latin typeface="Cambria Math" panose="02040503050406030204" pitchFamily="18" charset="0"/>
                                          </a:rPr>
                                        </m:ctrlPr>
                                      </m:radPr>
                                      <m:deg/>
                                      <m:e>
                                        <m:r>
                                          <a:rPr lang="en-US" sz="2700" b="0" i="1" smtClean="0">
                                            <a:latin typeface="Cambria Math" panose="02040503050406030204" pitchFamily="18" charset="0"/>
                                          </a:rPr>
                                          <m:t>2</m:t>
                                        </m:r>
                                        <m:r>
                                          <a:rPr lang="en-US" sz="2700" b="0" i="1" smtClean="0">
                                            <a:latin typeface="Cambria Math" panose="02040503050406030204" pitchFamily="18" charset="0"/>
                                          </a:rPr>
                                          <m:t>𝜋</m:t>
                                        </m:r>
                                      </m:e>
                                    </m:rad>
                                  </m:den>
                                </m:f>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𝑒</m:t>
                                    </m:r>
                                  </m:e>
                                  <m:sup>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1</m:t>
                                        </m:r>
                                      </m:num>
                                      <m:den>
                                        <m:r>
                                          <a:rPr lang="en-US" sz="2700" b="0" i="1" smtClean="0">
                                            <a:latin typeface="Cambria Math" panose="02040503050406030204" pitchFamily="18" charset="0"/>
                                          </a:rPr>
                                          <m:t>2</m:t>
                                        </m:r>
                                      </m:den>
                                    </m:f>
                                    <m:sSup>
                                      <m:sSupPr>
                                        <m:ctrlPr>
                                          <a:rPr lang="en-US" sz="2700" b="0" i="1" smtClean="0">
                                            <a:latin typeface="Cambria Math" panose="02040503050406030204" pitchFamily="18" charset="0"/>
                                          </a:rPr>
                                        </m:ctrlPr>
                                      </m:sSupPr>
                                      <m:e>
                                        <m:d>
                                          <m:dPr>
                                            <m:ctrlPr>
                                              <a:rPr lang="en-US" sz="2700" b="0" i="1" smtClean="0">
                                                <a:latin typeface="Cambria Math" panose="02040503050406030204" pitchFamily="18" charset="0"/>
                                              </a:rPr>
                                            </m:ctrlPr>
                                          </m:dPr>
                                          <m:e>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𝑥</m:t>
                                                </m:r>
                                                <m:r>
                                                  <a:rPr lang="en-US" sz="2700" b="0" i="1" smtClean="0">
                                                    <a:latin typeface="Cambria Math" panose="02040503050406030204" pitchFamily="18" charset="0"/>
                                                  </a:rPr>
                                                  <m:t>−</m:t>
                                                </m:r>
                                                <m:r>
                                                  <a:rPr lang="en-US" sz="2700" b="0" i="1" smtClean="0">
                                                    <a:latin typeface="Cambria Math" panose="02040503050406030204" pitchFamily="18" charset="0"/>
                                                  </a:rPr>
                                                  <m:t>𝜇</m:t>
                                                </m:r>
                                              </m:num>
                                              <m:den>
                                                <m:r>
                                                  <a:rPr lang="en-US" sz="2700" b="0" i="1" smtClean="0">
                                                    <a:latin typeface="Cambria Math" panose="02040503050406030204" pitchFamily="18" charset="0"/>
                                                  </a:rPr>
                                                  <m:t>𝜎</m:t>
                                                </m:r>
                                              </m:den>
                                            </m:f>
                                          </m:e>
                                        </m:d>
                                      </m:e>
                                      <m:sup>
                                        <m:r>
                                          <a:rPr lang="en-US" sz="2700" b="0" i="1" smtClean="0">
                                            <a:latin typeface="Cambria Math" panose="02040503050406030204" pitchFamily="18" charset="0"/>
                                          </a:rPr>
                                          <m:t>2</m:t>
                                        </m:r>
                                      </m:sup>
                                    </m:sSup>
                                  </m:sup>
                                </m:sSup>
                                <m:r>
                                  <a:rPr lang="en-US" sz="2700" b="0" i="1" smtClean="0">
                                    <a:latin typeface="Cambria Math" panose="02040503050406030204" pitchFamily="18" charset="0"/>
                                  </a:rPr>
                                  <m:t>, </m:t>
                                </m:r>
                                <m:r>
                                  <m:rPr>
                                    <m:sty m:val="p"/>
                                  </m:rPr>
                                  <a:rPr lang="en-US" sz="2700" b="0" i="0" smtClean="0">
                                    <a:latin typeface="Cambria Math" panose="02040503050406030204" pitchFamily="18" charset="0"/>
                                  </a:rPr>
                                  <m:t>if</m:t>
                                </m:r>
                                <m:r>
                                  <a:rPr lang="en-US" sz="2700" b="0" i="0" smtClean="0">
                                    <a:latin typeface="Cambria Math" panose="02040503050406030204" pitchFamily="18" charset="0"/>
                                  </a:rPr>
                                  <m:t> </m:t>
                                </m:r>
                                <m:r>
                                  <a:rPr lang="en-US" sz="2700" b="0" i="1" smtClean="0">
                                    <a:latin typeface="Cambria Math" panose="02040503050406030204" pitchFamily="18" charset="0"/>
                                  </a:rPr>
                                  <m:t>𝑥</m:t>
                                </m:r>
                                <m:r>
                                  <a:rPr lang="en-US" sz="2700" b="0" i="1" smtClean="0">
                                    <a:latin typeface="Cambria Math" panose="02040503050406030204" pitchFamily="18" charset="0"/>
                                  </a:rPr>
                                  <m:t>∈</m:t>
                                </m:r>
                                <m:r>
                                  <a:rPr lang="en-US" sz="2700" b="0" i="1" smtClean="0">
                                    <a:latin typeface="Cambria Math" panose="02040503050406030204" pitchFamily="18" charset="0"/>
                                    <a:ea typeface="Cambria Math" panose="02040503050406030204" pitchFamily="18" charset="0"/>
                                  </a:rPr>
                                  <m:t>ℝ</m:t>
                                </m:r>
                              </m:oMath>
                            </m:oMathPara>
                          </a14:m>
                          <a:endParaRPr lang="en-US" sz="2700" b="0" i="1" dirty="0">
                            <a:latin typeface="Cambria Math" panose="02040503050406030204" pitchFamily="18" charset="0"/>
                            <a:ea typeface="Cambria Math" panose="02040503050406030204" pitchFamily="18" charset="0"/>
                          </a:endParaRPr>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2"/>
              <a:ext cx="11101917" cy="2516188"/>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Normal Distribution</a:t>
                          </a:r>
                        </a:p>
                      </a:txBody>
                      <a:tcPr marL="121920" marR="121920" marT="60960" marB="60960"/>
                    </a:tc>
                    <a:extLst>
                      <a:ext uri="{0D108BD9-81ED-4DB2-BD59-A6C34878D82A}">
                        <a16:rowId xmlns:a16="http://schemas.microsoft.com/office/drawing/2014/main" val="4282699494"/>
                      </a:ext>
                    </a:extLst>
                  </a:tr>
                  <a:tr h="1825308">
                    <a:tc>
                      <a:txBody>
                        <a:bodyPr/>
                        <a:lstStyle/>
                        <a:p>
                          <a:endParaRPr lang="en-US"/>
                        </a:p>
                      </a:txBody>
                      <a:tcPr marL="121920" marR="121920" marT="60960" marB="60960">
                        <a:blipFill>
                          <a:blip r:embed="rId3"/>
                          <a:stretch>
                            <a:fillRect l="-114" t="-43056" r="-343" b="-1389"/>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3"/>
              <p:cNvGraphicFramePr>
                <a:graphicFrameLocks/>
              </p:cNvGraphicFramePr>
              <p:nvPr/>
            </p:nvGraphicFramePr>
            <p:xfrm>
              <a:off x="480002" y="4020767"/>
              <a:ext cx="11101916" cy="204724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r>
                            <a:rPr lang="en-US" sz="3700" dirty="0"/>
                            <a:t>Descriptive statistics:</a:t>
                          </a:r>
                          <a:r>
                            <a:rPr lang="en-US" sz="3700" baseline="0" dirty="0"/>
                            <a:t> </a:t>
                          </a:r>
                          <a14:m>
                            <m:oMath xmlns:m="http://schemas.openxmlformats.org/officeDocument/2006/math">
                              <m:r>
                                <a:rPr lang="en-US" sz="3700" b="0" i="1" smtClean="0">
                                  <a:latin typeface="Cambria Math" panose="02040503050406030204" pitchFamily="18" charset="0"/>
                                </a:rPr>
                                <m:t>𝑋</m:t>
                              </m:r>
                              <m:r>
                                <a:rPr lang="en-US" sz="3700" b="0" i="1" smtClean="0">
                                  <a:latin typeface="Cambria Math" panose="02040503050406030204" pitchFamily="18" charset="0"/>
                                </a:rPr>
                                <m:t>∼</m:t>
                              </m:r>
                              <m:r>
                                <a:rPr lang="en-US" sz="3700" b="0" i="1" smtClean="0">
                                  <a:latin typeface="Cambria Math" panose="02040503050406030204" pitchFamily="18" charset="0"/>
                                </a:rPr>
                                <m:t>𝑁</m:t>
                              </m:r>
                              <m:d>
                                <m:dPr>
                                  <m:ctrlPr>
                                    <a:rPr lang="en-US" sz="3700" i="1" smtClean="0">
                                      <a:latin typeface="Cambria Math" panose="02040503050406030204" pitchFamily="18" charset="0"/>
                                    </a:rPr>
                                  </m:ctrlPr>
                                </m:dPr>
                                <m:e>
                                  <m:r>
                                    <a:rPr lang="en-US" sz="3700" b="0" i="1" smtClean="0">
                                      <a:latin typeface="Cambria Math" panose="02040503050406030204" pitchFamily="18" charset="0"/>
                                    </a:rPr>
                                    <m:t>𝜇</m:t>
                                  </m:r>
                                  <m:r>
                                    <a:rPr lang="en-US" sz="3700" b="0" i="1" smtClean="0">
                                      <a:latin typeface="Cambria Math" panose="02040503050406030204" pitchFamily="18" charset="0"/>
                                    </a:rPr>
                                    <m:t>,</m:t>
                                  </m:r>
                                  <m:r>
                                    <a:rPr lang="en-US" sz="3700" b="0" i="1" smtClean="0">
                                      <a:latin typeface="Cambria Math" panose="02040503050406030204" pitchFamily="18" charset="0"/>
                                    </a:rPr>
                                    <m:t>𝜎</m:t>
                                  </m:r>
                                </m:e>
                              </m:d>
                            </m:oMath>
                          </a14:m>
                          <a:endParaRPr lang="en-US" sz="3700" dirty="0"/>
                        </a:p>
                      </a:txBody>
                      <a:tcPr marL="121920" marR="121920" marT="60960" marB="60960"/>
                    </a:tc>
                    <a:extLst>
                      <a:ext uri="{0D108BD9-81ED-4DB2-BD59-A6C34878D82A}">
                        <a16:rowId xmlns:a16="http://schemas.microsoft.com/office/drawing/2014/main" val="1209543202"/>
                      </a:ext>
                    </a:extLst>
                  </a:tr>
                  <a:tr h="1341120">
                    <a:tc>
                      <a:txBody>
                        <a:bodyPr/>
                        <a:lstStyle/>
                        <a:p>
                          <a:pPr algn="ctr"/>
                          <a14:m>
                            <m:oMath xmlns:m="http://schemas.openxmlformats.org/officeDocument/2006/math">
                              <m:r>
                                <a:rPr lang="en-US" sz="2700" b="0" i="1" smtClean="0">
                                  <a:latin typeface="Cambria Math" panose="02040503050406030204" pitchFamily="18" charset="0"/>
                                </a:rPr>
                                <m:t>𝑓</m:t>
                              </m:r>
                            </m:oMath>
                          </a14:m>
                          <a:r>
                            <a:rPr lang="en-US" sz="2700" dirty="0">
                              <a:latin typeface="Cambria Math" panose="02040503050406030204" pitchFamily="18" charset="0"/>
                            </a:rPr>
                            <a:t> </a:t>
                          </a:r>
                          <a:r>
                            <a:rPr lang="en-US" sz="2700" dirty="0">
                              <a:latin typeface="+mn-lt"/>
                            </a:rPr>
                            <a:t>is symmetric around and maximal for</a:t>
                          </a:r>
                          <a:r>
                            <a:rPr lang="en-US" sz="2700" baseline="0" dirty="0">
                              <a:latin typeface="+mn-lt"/>
                            </a:rPr>
                            <a:t> </a:t>
                          </a:r>
                          <a14:m>
                            <m:oMath xmlns:m="http://schemas.openxmlformats.org/officeDocument/2006/math">
                              <m:r>
                                <a:rPr lang="en-US" sz="2700" i="1" dirty="0" smtClean="0">
                                  <a:latin typeface="Cambria Math" panose="02040503050406030204" pitchFamily="18" charset="0"/>
                                </a:rPr>
                                <m:t>𝑋</m:t>
                              </m:r>
                              <m:r>
                                <a:rPr lang="en-US" sz="2700" i="1" dirty="0" smtClean="0">
                                  <a:latin typeface="Cambria Math" panose="02040503050406030204" pitchFamily="18" charset="0"/>
                                </a:rPr>
                                <m:t>=</m:t>
                              </m:r>
                              <m:r>
                                <a:rPr lang="en-US" sz="2700" i="1" dirty="0" smtClean="0">
                                  <a:latin typeface="Cambria Math" panose="02040503050406030204" pitchFamily="18" charset="0"/>
                                </a:rPr>
                                <m:t>𝜇</m:t>
                              </m:r>
                            </m:oMath>
                          </a14:m>
                          <a:endParaRPr lang="en-US" sz="2700" dirty="0">
                            <a:latin typeface="Cambria Math" panose="020405030504060302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700" smtClean="0">
                                    <a:latin typeface="Cambria Math" panose="02040503050406030204" pitchFamily="18" charset="0"/>
                                  </a:rPr>
                                  <m:t>𝐸</m:t>
                                </m:r>
                                <m:d>
                                  <m:dPr>
                                    <m:begChr m:val="["/>
                                    <m:endChr m:val="]"/>
                                    <m:ctrlPr>
                                      <a:rPr lang="en-US" sz="2700" i="1" smtClean="0">
                                        <a:latin typeface="Cambria Math" panose="02040503050406030204" pitchFamily="18" charset="0"/>
                                      </a:rPr>
                                    </m:ctrlPr>
                                  </m:dPr>
                                  <m:e>
                                    <m:r>
                                      <a:rPr lang="en-US" sz="2700" smtClean="0">
                                        <a:latin typeface="Cambria Math" panose="02040503050406030204" pitchFamily="18" charset="0"/>
                                      </a:rPr>
                                      <m:t>𝑋</m:t>
                                    </m:r>
                                  </m:e>
                                </m:d>
                                <m:r>
                                  <a:rPr lang="en-US" sz="2700" smtClean="0">
                                    <a:latin typeface="Cambria Math" panose="02040503050406030204" pitchFamily="18" charset="0"/>
                                  </a:rPr>
                                  <m:t>=</m:t>
                                </m:r>
                                <m:r>
                                  <a:rPr lang="en-US" sz="2700" i="1" smtClean="0">
                                    <a:latin typeface="Cambria Math" panose="02040503050406030204" pitchFamily="18" charset="0"/>
                                  </a:rPr>
                                  <m:t>𝜇</m:t>
                                </m:r>
                              </m:oMath>
                            </m:oMathPara>
                          </a14:m>
                          <a:endParaRPr lang="en-US" sz="27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𝑉𝑎𝑟</m:t>
                                </m:r>
                                <m:d>
                                  <m:dPr>
                                    <m:ctrlPr>
                                      <a:rPr lang="en-US" sz="2700" b="0" i="1" smtClean="0">
                                        <a:latin typeface="Cambria Math" panose="02040503050406030204" pitchFamily="18" charset="0"/>
                                      </a:rPr>
                                    </m:ctrlPr>
                                  </m:dPr>
                                  <m:e>
                                    <m:r>
                                      <a:rPr lang="en-US" sz="2700" b="0" i="1" smtClean="0">
                                        <a:latin typeface="Cambria Math" panose="02040503050406030204" pitchFamily="18" charset="0"/>
                                      </a:rPr>
                                      <m:t>𝑋</m:t>
                                    </m:r>
                                  </m:e>
                                </m:d>
                                <m:r>
                                  <a:rPr lang="en-US" sz="2700" b="0" i="1" smtClean="0">
                                    <a:latin typeface="Cambria Math" panose="02040503050406030204" pitchFamily="18" charset="0"/>
                                  </a:rPr>
                                  <m:t>=</m:t>
                                </m:r>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𝜎</m:t>
                                    </m:r>
                                  </m:e>
                                  <m:sup>
                                    <m:r>
                                      <a:rPr lang="en-US" sz="2700" b="0" i="1" smtClean="0">
                                        <a:latin typeface="Cambria Math" panose="02040503050406030204" pitchFamily="18" charset="0"/>
                                      </a:rPr>
                                      <m:t>2</m:t>
                                    </m:r>
                                  </m:sup>
                                </m:sSup>
                              </m:oMath>
                            </m:oMathPara>
                          </a14:m>
                          <a:endParaRPr lang="en-US" sz="2100" i="1" dirty="0"/>
                        </a:p>
                      </a:txBody>
                      <a:tcPr marL="121920" marR="121920" marT="60960" marB="60960"/>
                    </a:tc>
                    <a:extLst>
                      <a:ext uri="{0D108BD9-81ED-4DB2-BD59-A6C34878D82A}">
                        <a16:rowId xmlns:a16="http://schemas.microsoft.com/office/drawing/2014/main" val="184729316"/>
                      </a:ext>
                    </a:extLst>
                  </a:tr>
                </a:tbl>
              </a:graphicData>
            </a:graphic>
          </p:graphicFrame>
        </mc:Choice>
        <mc:Fallback xmlns="">
          <p:graphicFrame>
            <p:nvGraphicFramePr>
              <p:cNvPr id="5" name="Content Placeholder 3"/>
              <p:cNvGraphicFramePr>
                <a:graphicFrameLocks/>
              </p:cNvGraphicFramePr>
              <p:nvPr/>
            </p:nvGraphicFramePr>
            <p:xfrm>
              <a:off x="480002" y="4020767"/>
              <a:ext cx="11101916" cy="2047240"/>
            </p:xfrm>
            <a:graphic>
              <a:graphicData uri="http://schemas.openxmlformats.org/drawingml/2006/table">
                <a:tbl>
                  <a:tblPr firstRow="1" bandRow="1">
                    <a:tableStyleId>{21E4AEA4-8DFA-4A89-87EB-49C32662AFE0}</a:tableStyleId>
                  </a:tblPr>
                  <a:tblGrid>
                    <a:gridCol w="11101916">
                      <a:extLst>
                        <a:ext uri="{9D8B030D-6E8A-4147-A177-3AD203B41FA5}">
                          <a16:colId xmlns:a16="http://schemas.microsoft.com/office/drawing/2014/main" val="3077495686"/>
                        </a:ext>
                      </a:extLst>
                    </a:gridCol>
                  </a:tblGrid>
                  <a:tr h="690880">
                    <a:tc>
                      <a:txBody>
                        <a:bodyPr/>
                        <a:lstStyle/>
                        <a:p>
                          <a:endParaRPr lang="en-US"/>
                        </a:p>
                      </a:txBody>
                      <a:tcPr marL="121920" marR="121920" marT="60960" marB="60960">
                        <a:blipFill>
                          <a:blip r:embed="rId4"/>
                          <a:stretch>
                            <a:fillRect l="-114" t="-10909" r="-343" b="-198182"/>
                          </a:stretch>
                        </a:blipFill>
                      </a:tcPr>
                    </a:tc>
                    <a:extLst>
                      <a:ext uri="{0D108BD9-81ED-4DB2-BD59-A6C34878D82A}">
                        <a16:rowId xmlns:a16="http://schemas.microsoft.com/office/drawing/2014/main" val="1209543202"/>
                      </a:ext>
                    </a:extLst>
                  </a:tr>
                  <a:tr h="1356360">
                    <a:tc>
                      <a:txBody>
                        <a:bodyPr/>
                        <a:lstStyle/>
                        <a:p>
                          <a:endParaRPr lang="en-US"/>
                        </a:p>
                      </a:txBody>
                      <a:tcPr marL="121920" marR="121920" marT="60960" marB="60960">
                        <a:blipFill>
                          <a:blip r:embed="rId4"/>
                          <a:stretch>
                            <a:fillRect l="-114" t="-57009" r="-343" b="-1869"/>
                          </a:stretch>
                        </a:blipFill>
                      </a:tcPr>
                    </a:tc>
                    <a:extLst>
                      <a:ext uri="{0D108BD9-81ED-4DB2-BD59-A6C34878D82A}">
                        <a16:rowId xmlns:a16="http://schemas.microsoft.com/office/drawing/2014/main" val="184729316"/>
                      </a:ext>
                    </a:extLst>
                  </a:tr>
                </a:tbl>
              </a:graphicData>
            </a:graphic>
          </p:graphicFrame>
        </mc:Fallback>
      </mc:AlternateContent>
    </p:spTree>
    <p:extLst>
      <p:ext uri="{BB962C8B-B14F-4D97-AF65-F5344CB8AC3E}">
        <p14:creationId xmlns:p14="http://schemas.microsoft.com/office/powerpoint/2010/main" val="32053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92" y="1"/>
            <a:ext cx="4525907" cy="1508636"/>
          </a:xfrm>
          <a:prstGeom prst="rect">
            <a:avLst/>
          </a:prstGeom>
        </p:spPr>
      </p:pic>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r>
              <a:rPr lang="en-US" dirty="0"/>
              <a:t>Normal</a:t>
            </a:r>
            <a:r>
              <a:rPr lang="en-US" spc="-1" dirty="0">
                <a:solidFill>
                  <a:srgbClr val="00A2DB"/>
                </a:solidFill>
                <a:latin typeface="Calibri"/>
              </a:rPr>
              <a:t>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3"/>
              <a:ext cx="11101917" cy="4045966"/>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Theorem: Standard</a:t>
                          </a:r>
                          <a:r>
                            <a:rPr lang="en-US" sz="3700" baseline="0" dirty="0"/>
                            <a:t> </a:t>
                          </a:r>
                          <a:r>
                            <a:rPr lang="en-US" sz="3700" dirty="0"/>
                            <a:t>Normal Distribution</a:t>
                          </a:r>
                        </a:p>
                      </a:txBody>
                      <a:tcPr marL="121920" marR="121920" marT="60960" marB="60960"/>
                    </a:tc>
                    <a:extLst>
                      <a:ext uri="{0D108BD9-81ED-4DB2-BD59-A6C34878D82A}">
                        <a16:rowId xmlns:a16="http://schemas.microsoft.com/office/drawing/2014/main" val="4282699494"/>
                      </a:ext>
                    </a:extLst>
                  </a:tr>
                  <a:tr h="3315463">
                    <a:tc>
                      <a:txBody>
                        <a:bodyPr/>
                        <a:lstStyle/>
                        <a:p>
                          <a:pPr marL="0" indent="0">
                            <a:buFont typeface="Arial" panose="020B0604020202020204" pitchFamily="34" charset="0"/>
                            <a:buNone/>
                          </a:pPr>
                          <a:r>
                            <a:rPr lang="en-US" sz="2700" dirty="0"/>
                            <a:t>If </a:t>
                          </a:r>
                          <a14:m>
                            <m:oMath xmlns:m="http://schemas.openxmlformats.org/officeDocument/2006/math">
                              <m:r>
                                <a:rPr lang="en-US" sz="2700" baseline="0" dirty="0" smtClean="0">
                                  <a:latin typeface="Cambria Math" panose="02040503050406030204" pitchFamily="18" charset="0"/>
                                </a:rPr>
                                <m:t>𝑋</m:t>
                              </m:r>
                              <m:r>
                                <a:rPr lang="en-US" sz="2700" baseline="0" dirty="0" smtClean="0">
                                  <a:latin typeface="Cambria Math" panose="02040503050406030204" pitchFamily="18" charset="0"/>
                                </a:rPr>
                                <m:t>∼</m:t>
                              </m:r>
                              <m:r>
                                <a:rPr lang="en-US" sz="2700" baseline="0" dirty="0" smtClean="0">
                                  <a:latin typeface="Cambria Math" panose="02040503050406030204" pitchFamily="18" charset="0"/>
                                </a:rPr>
                                <m:t>𝑁</m:t>
                              </m:r>
                              <m:r>
                                <a:rPr lang="en-US" sz="2700" baseline="0" dirty="0" smtClean="0">
                                  <a:latin typeface="Cambria Math" panose="02040503050406030204" pitchFamily="18" charset="0"/>
                                </a:rPr>
                                <m:t>(</m:t>
                              </m:r>
                              <m:r>
                                <a:rPr lang="en-US" sz="2700" baseline="0" dirty="0" smtClean="0">
                                  <a:latin typeface="Cambria Math" panose="02040503050406030204" pitchFamily="18" charset="0"/>
                                </a:rPr>
                                <m:t>𝜇</m:t>
                              </m:r>
                              <m:r>
                                <a:rPr lang="en-US" sz="2700" baseline="0" dirty="0" smtClean="0">
                                  <a:latin typeface="Cambria Math" panose="02040503050406030204" pitchFamily="18" charset="0"/>
                                </a:rPr>
                                <m:t>,</m:t>
                              </m:r>
                              <m:r>
                                <a:rPr lang="en-US" sz="2700" baseline="0" dirty="0" smtClean="0">
                                  <a:latin typeface="Cambria Math" panose="02040503050406030204" pitchFamily="18" charset="0"/>
                                </a:rPr>
                                <m:t>𝜎</m:t>
                              </m:r>
                              <m:r>
                                <a:rPr lang="en-US" sz="2700" baseline="0" dirty="0" smtClean="0">
                                  <a:latin typeface="Cambria Math" panose="02040503050406030204" pitchFamily="18" charset="0"/>
                                </a:rPr>
                                <m:t>)</m:t>
                              </m:r>
                            </m:oMath>
                          </a14:m>
                          <a:r>
                            <a:rPr lang="en-US" sz="2700" baseline="0" dirty="0"/>
                            <a:t> and </a:t>
                          </a:r>
                          <a14:m>
                            <m:oMath xmlns:m="http://schemas.openxmlformats.org/officeDocument/2006/math">
                              <m:r>
                                <a:rPr lang="en-US" sz="2700" baseline="0" smtClean="0">
                                  <a:latin typeface="Cambria Math" panose="02040503050406030204" pitchFamily="18" charset="0"/>
                                </a:rPr>
                                <m:t>𝑍</m:t>
                              </m:r>
                              <m:r>
                                <a:rPr lang="en-US" sz="2700" baseline="0" smtClean="0">
                                  <a:latin typeface="Cambria Math" panose="02040503050406030204" pitchFamily="18" charset="0"/>
                                </a:rPr>
                                <m:t>=</m:t>
                              </m:r>
                              <m:f>
                                <m:fPr>
                                  <m:ctrlPr>
                                    <a:rPr lang="en-US" sz="2700" i="1" baseline="0" smtClean="0">
                                      <a:latin typeface="Cambria Math" panose="02040503050406030204" pitchFamily="18" charset="0"/>
                                    </a:rPr>
                                  </m:ctrlPr>
                                </m:fPr>
                                <m:num>
                                  <m:r>
                                    <a:rPr lang="en-US" sz="2700" baseline="0" smtClean="0">
                                      <a:latin typeface="Cambria Math" panose="02040503050406030204" pitchFamily="18" charset="0"/>
                                    </a:rPr>
                                    <m:t>𝑋</m:t>
                                  </m:r>
                                  <m:r>
                                    <a:rPr lang="en-US" sz="2700" baseline="0" smtClean="0">
                                      <a:latin typeface="Cambria Math" panose="02040503050406030204" pitchFamily="18" charset="0"/>
                                    </a:rPr>
                                    <m:t>−</m:t>
                                  </m:r>
                                  <m:r>
                                    <a:rPr lang="en-US" sz="2700" baseline="0" smtClean="0">
                                      <a:latin typeface="Cambria Math" panose="02040503050406030204" pitchFamily="18" charset="0"/>
                                    </a:rPr>
                                    <m:t>𝜇</m:t>
                                  </m:r>
                                </m:num>
                                <m:den>
                                  <m:r>
                                    <a:rPr lang="en-US" sz="2700" baseline="0" smtClean="0">
                                      <a:latin typeface="Cambria Math" panose="02040503050406030204" pitchFamily="18" charset="0"/>
                                    </a:rPr>
                                    <m:t>𝜎</m:t>
                                  </m:r>
                                </m:den>
                              </m:f>
                            </m:oMath>
                          </a14:m>
                          <a:r>
                            <a:rPr lang="en-US" sz="2700" baseline="0" dirty="0"/>
                            <a:t>, then </a:t>
                          </a:r>
                          <a14:m>
                            <m:oMath xmlns:m="http://schemas.openxmlformats.org/officeDocument/2006/math">
                              <m:r>
                                <a:rPr lang="en-US" sz="2700" baseline="0" dirty="0" smtClean="0">
                                  <a:latin typeface="Cambria Math" panose="02040503050406030204" pitchFamily="18" charset="0"/>
                                </a:rPr>
                                <m:t>𝑍</m:t>
                              </m:r>
                              <m:r>
                                <a:rPr lang="en-US" sz="2700" baseline="0" dirty="0" smtClean="0">
                                  <a:latin typeface="Cambria Math" panose="02040503050406030204" pitchFamily="18" charset="0"/>
                                </a:rPr>
                                <m:t>∼</m:t>
                              </m:r>
                              <m:r>
                                <a:rPr lang="en-US" sz="2700" baseline="0" dirty="0" smtClean="0">
                                  <a:latin typeface="Cambria Math" panose="02040503050406030204" pitchFamily="18" charset="0"/>
                                </a:rPr>
                                <m:t>𝑁</m:t>
                              </m:r>
                              <m:r>
                                <a:rPr lang="en-US" sz="2700" baseline="0" dirty="0" smtClean="0">
                                  <a:latin typeface="Cambria Math" panose="02040503050406030204" pitchFamily="18" charset="0"/>
                                </a:rPr>
                                <m:t>(0,1)</m:t>
                              </m:r>
                            </m:oMath>
                          </a14:m>
                          <a:r>
                            <a:rPr lang="en-US" sz="2700" baseline="0" dirty="0"/>
                            <a:t> (called standard normal dist.)</a:t>
                          </a:r>
                        </a:p>
                        <a:p>
                          <a:pPr marL="0" indent="0">
                            <a:buFont typeface="Arial" panose="020B0604020202020204" pitchFamily="34" charset="0"/>
                            <a:buNone/>
                          </a:pPr>
                          <a:r>
                            <a:rPr lang="en-US" sz="2700" b="1" baseline="0" dirty="0"/>
                            <a:t>Proof: </a:t>
                          </a:r>
                          <a:r>
                            <a:rPr lang="en-US" sz="2700" baseline="0" dirty="0"/>
                            <a:t>Let </a:t>
                          </a:r>
                          <a14:m>
                            <m:oMath xmlns:m="http://schemas.openxmlformats.org/officeDocument/2006/math">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𝑧</m:t>
                                  </m:r>
                                </m:e>
                              </m:acc>
                              <m:r>
                                <a:rPr lang="en-US" sz="2700" dirty="0" smtClean="0">
                                  <a:latin typeface="Cambria Math" panose="02040503050406030204" pitchFamily="18" charset="0"/>
                                </a:rPr>
                                <m:t>=</m:t>
                              </m:r>
                              <m:f>
                                <m:fPr>
                                  <m:ctrlPr>
                                    <a:rPr lang="en-US" sz="2700" i="1" dirty="0" smtClean="0">
                                      <a:latin typeface="Cambria Math" panose="02040503050406030204" pitchFamily="18" charset="0"/>
                                    </a:rPr>
                                  </m:ctrlPr>
                                </m:fPr>
                                <m:num>
                                  <m:acc>
                                    <m:accPr>
                                      <m:chr m:val="̃"/>
                                      <m:ctrlPr>
                                        <a:rPr lang="en-US" sz="2700" i="1" dirty="0" smtClean="0">
                                          <a:latin typeface="Cambria Math" panose="02040503050406030204" pitchFamily="18" charset="0"/>
                                        </a:rPr>
                                      </m:ctrlPr>
                                    </m:accPr>
                                    <m:e>
                                      <m:r>
                                        <a:rPr lang="en-US" sz="2700" dirty="0" smtClean="0">
                                          <a:latin typeface="Cambria Math" panose="02040503050406030204" pitchFamily="18" charset="0"/>
                                        </a:rPr>
                                        <m:t>𝑥</m:t>
                                      </m:r>
                                    </m:e>
                                  </m:acc>
                                  <m:r>
                                    <a:rPr lang="en-US" sz="2700" dirty="0" smtClean="0">
                                      <a:latin typeface="Cambria Math" panose="02040503050406030204" pitchFamily="18" charset="0"/>
                                    </a:rPr>
                                    <m:t>−</m:t>
                                  </m:r>
                                  <m:r>
                                    <a:rPr lang="en-US" sz="2700" dirty="0" smtClean="0">
                                      <a:latin typeface="Cambria Math" panose="02040503050406030204" pitchFamily="18" charset="0"/>
                                    </a:rPr>
                                    <m:t>𝜇</m:t>
                                  </m:r>
                                </m:num>
                                <m:den>
                                  <m:r>
                                    <a:rPr lang="en-US" sz="2700" dirty="0" smtClean="0">
                                      <a:latin typeface="Cambria Math" panose="02040503050406030204" pitchFamily="18" charset="0"/>
                                    </a:rPr>
                                    <m:t>𝜎</m:t>
                                  </m:r>
                                </m:den>
                              </m:f>
                            </m:oMath>
                          </a14:m>
                          <a:r>
                            <a:rPr lang="en-US" sz="2700" baseline="0" dirty="0"/>
                            <a:t>. Then </a:t>
                          </a:r>
                          <a14:m>
                            <m:oMath xmlns:m="http://schemas.openxmlformats.org/officeDocument/2006/math">
                              <m:r>
                                <a:rPr lang="en-US" sz="2700" baseline="0" smtClean="0">
                                  <a:latin typeface="Cambria Math" panose="02040503050406030204" pitchFamily="18" charset="0"/>
                                </a:rPr>
                                <m:t>𝑃</m:t>
                              </m:r>
                              <m:d>
                                <m:dPr>
                                  <m:ctrlPr>
                                    <a:rPr lang="en-US" sz="2700" i="1" baseline="0" smtClean="0">
                                      <a:latin typeface="Cambria Math" panose="02040503050406030204" pitchFamily="18" charset="0"/>
                                    </a:rPr>
                                  </m:ctrlPr>
                                </m:dPr>
                                <m:e>
                                  <m:r>
                                    <a:rPr lang="en-US" sz="2700" baseline="0" smtClean="0">
                                      <a:latin typeface="Cambria Math" panose="02040503050406030204" pitchFamily="18" charset="0"/>
                                    </a:rPr>
                                    <m:t>𝑋</m:t>
                                  </m:r>
                                  <m:r>
                                    <a:rPr lang="en-US" sz="2700" baseline="0" smtClean="0">
                                      <a:latin typeface="Cambria Math" panose="02040503050406030204" pitchFamily="18" charset="0"/>
                                    </a:rPr>
                                    <m:t>≤</m:t>
                                  </m:r>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𝑥</m:t>
                                      </m:r>
                                    </m:e>
                                  </m:acc>
                                </m:e>
                              </m:d>
                              <m:r>
                                <a:rPr lang="en-US" sz="2700" baseline="0" smtClean="0">
                                  <a:latin typeface="Cambria Math" panose="02040503050406030204" pitchFamily="18" charset="0"/>
                                </a:rPr>
                                <m:t>=</m:t>
                              </m:r>
                              <m:r>
                                <a:rPr lang="en-US" sz="2700" baseline="0" smtClean="0">
                                  <a:latin typeface="Cambria Math" panose="02040503050406030204" pitchFamily="18" charset="0"/>
                                </a:rPr>
                                <m:t>𝑃</m:t>
                              </m:r>
                              <m:d>
                                <m:dPr>
                                  <m:ctrlPr>
                                    <a:rPr lang="en-US" sz="2700" i="1" baseline="0" smtClean="0">
                                      <a:latin typeface="Cambria Math" panose="02040503050406030204" pitchFamily="18" charset="0"/>
                                    </a:rPr>
                                  </m:ctrlPr>
                                </m:dPr>
                                <m:e>
                                  <m:f>
                                    <m:fPr>
                                      <m:ctrlPr>
                                        <a:rPr lang="en-US" sz="2700" i="1" baseline="0" smtClean="0">
                                          <a:latin typeface="Cambria Math" panose="02040503050406030204" pitchFamily="18" charset="0"/>
                                        </a:rPr>
                                      </m:ctrlPr>
                                    </m:fPr>
                                    <m:num>
                                      <m:r>
                                        <a:rPr lang="en-US" sz="2700" baseline="0" smtClean="0">
                                          <a:latin typeface="Cambria Math" panose="02040503050406030204" pitchFamily="18" charset="0"/>
                                        </a:rPr>
                                        <m:t>𝑋</m:t>
                                      </m:r>
                                      <m:r>
                                        <a:rPr lang="en-US" sz="2700" baseline="0" smtClean="0">
                                          <a:latin typeface="Cambria Math" panose="02040503050406030204" pitchFamily="18" charset="0"/>
                                        </a:rPr>
                                        <m:t>−</m:t>
                                      </m:r>
                                      <m:r>
                                        <a:rPr lang="en-US" sz="2700" baseline="0" smtClean="0">
                                          <a:latin typeface="Cambria Math" panose="02040503050406030204" pitchFamily="18" charset="0"/>
                                        </a:rPr>
                                        <m:t>𝜇</m:t>
                                      </m:r>
                                    </m:num>
                                    <m:den>
                                      <m:r>
                                        <a:rPr lang="en-US" sz="2700" baseline="0" smtClean="0">
                                          <a:latin typeface="Cambria Math" panose="02040503050406030204" pitchFamily="18" charset="0"/>
                                        </a:rPr>
                                        <m:t>𝜎</m:t>
                                      </m:r>
                                    </m:den>
                                  </m:f>
                                  <m:r>
                                    <a:rPr lang="en-US" sz="2700" baseline="0" smtClean="0">
                                      <a:latin typeface="Cambria Math" panose="02040503050406030204" pitchFamily="18" charset="0"/>
                                    </a:rPr>
                                    <m:t>≤</m:t>
                                  </m:r>
                                  <m:f>
                                    <m:fPr>
                                      <m:ctrlPr>
                                        <a:rPr lang="en-US" sz="2700" i="1" baseline="0" smtClean="0">
                                          <a:latin typeface="Cambria Math" panose="02040503050406030204" pitchFamily="18" charset="0"/>
                                        </a:rPr>
                                      </m:ctrlPr>
                                    </m:fPr>
                                    <m:num>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𝑥</m:t>
                                          </m:r>
                                        </m:e>
                                      </m:acc>
                                      <m:r>
                                        <a:rPr lang="en-US" sz="2700" baseline="0" smtClean="0">
                                          <a:latin typeface="Cambria Math" panose="02040503050406030204" pitchFamily="18" charset="0"/>
                                        </a:rPr>
                                        <m:t>−</m:t>
                                      </m:r>
                                      <m:r>
                                        <a:rPr lang="en-US" sz="2700" baseline="0" smtClean="0">
                                          <a:latin typeface="Cambria Math" panose="02040503050406030204" pitchFamily="18" charset="0"/>
                                        </a:rPr>
                                        <m:t>𝜇</m:t>
                                      </m:r>
                                    </m:num>
                                    <m:den>
                                      <m:r>
                                        <a:rPr lang="en-US" sz="2700" baseline="0" smtClean="0">
                                          <a:latin typeface="Cambria Math" panose="02040503050406030204" pitchFamily="18" charset="0"/>
                                        </a:rPr>
                                        <m:t>𝜎</m:t>
                                      </m:r>
                                    </m:den>
                                  </m:f>
                                </m:e>
                              </m:d>
                              <m:r>
                                <a:rPr lang="en-US" sz="2700" baseline="0" smtClean="0">
                                  <a:latin typeface="Cambria Math" panose="02040503050406030204" pitchFamily="18" charset="0"/>
                                </a:rPr>
                                <m:t>=</m:t>
                              </m:r>
                              <m:r>
                                <a:rPr lang="en-US" sz="2700" baseline="0" smtClean="0">
                                  <a:latin typeface="Cambria Math" panose="02040503050406030204" pitchFamily="18" charset="0"/>
                                </a:rPr>
                                <m:t>𝑃</m:t>
                              </m:r>
                              <m:d>
                                <m:dPr>
                                  <m:ctrlPr>
                                    <a:rPr lang="en-US" sz="2700" i="1" baseline="0" smtClean="0">
                                      <a:latin typeface="Cambria Math" panose="02040503050406030204" pitchFamily="18" charset="0"/>
                                    </a:rPr>
                                  </m:ctrlPr>
                                </m:dPr>
                                <m:e>
                                  <m:r>
                                    <a:rPr lang="en-US" sz="2700" baseline="0" smtClean="0">
                                      <a:latin typeface="Cambria Math" panose="02040503050406030204" pitchFamily="18" charset="0"/>
                                    </a:rPr>
                                    <m:t>𝑍</m:t>
                                  </m:r>
                                  <m:r>
                                    <a:rPr lang="en-US" sz="2700" baseline="0" smtClean="0">
                                      <a:latin typeface="Cambria Math" panose="02040503050406030204" pitchFamily="18" charset="0"/>
                                    </a:rPr>
                                    <m:t>≤</m:t>
                                  </m:r>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𝑧</m:t>
                                      </m:r>
                                    </m:e>
                                  </m:acc>
                                </m:e>
                              </m:d>
                            </m:oMath>
                          </a14:m>
                          <a:r>
                            <a:rPr lang="en-US" sz="2700" baseline="0" dirty="0"/>
                            <a:t>. But then</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baseline="0" smtClean="0">
                                    <a:latin typeface="Cambria Math" panose="02040503050406030204" pitchFamily="18" charset="0"/>
                                  </a:rPr>
                                  <m:t>𝐹</m:t>
                                </m:r>
                                <m:d>
                                  <m:dPr>
                                    <m:ctrlPr>
                                      <a:rPr lang="en-US" sz="2700" i="1" baseline="0" smtClean="0">
                                        <a:latin typeface="Cambria Math" panose="02040503050406030204" pitchFamily="18" charset="0"/>
                                      </a:rPr>
                                    </m:ctrlPr>
                                  </m:dPr>
                                  <m:e>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𝑧</m:t>
                                        </m:r>
                                      </m:e>
                                    </m:acc>
                                  </m:e>
                                </m:d>
                                <m:r>
                                  <a:rPr lang="en-US" sz="2700" baseline="0" smtClean="0">
                                    <a:latin typeface="Cambria Math" panose="02040503050406030204" pitchFamily="18" charset="0"/>
                                  </a:rPr>
                                  <m:t>=</m:t>
                                </m:r>
                                <m:r>
                                  <a:rPr lang="en-US" sz="2700" baseline="0" smtClean="0">
                                    <a:latin typeface="Cambria Math" panose="02040503050406030204" pitchFamily="18" charset="0"/>
                                  </a:rPr>
                                  <m:t>𝑃</m:t>
                                </m:r>
                                <m:d>
                                  <m:dPr>
                                    <m:ctrlPr>
                                      <a:rPr lang="en-US" sz="2700" i="1" baseline="0" smtClean="0">
                                        <a:latin typeface="Cambria Math" panose="02040503050406030204" pitchFamily="18" charset="0"/>
                                      </a:rPr>
                                    </m:ctrlPr>
                                  </m:dPr>
                                  <m:e>
                                    <m:r>
                                      <a:rPr lang="en-US" sz="2700" baseline="0" smtClean="0">
                                        <a:latin typeface="Cambria Math" panose="02040503050406030204" pitchFamily="18" charset="0"/>
                                      </a:rPr>
                                      <m:t>𝑍</m:t>
                                    </m:r>
                                    <m:r>
                                      <a:rPr lang="en-US" sz="2700" baseline="0" smtClean="0">
                                        <a:latin typeface="Cambria Math" panose="02040503050406030204" pitchFamily="18" charset="0"/>
                                      </a:rPr>
                                      <m:t>≤</m:t>
                                    </m:r>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𝑧</m:t>
                                        </m:r>
                                      </m:e>
                                    </m:acc>
                                  </m:e>
                                </m:d>
                                <m:r>
                                  <a:rPr lang="en-US" sz="2700" baseline="0" smtClean="0">
                                    <a:latin typeface="Cambria Math" panose="02040503050406030204" pitchFamily="18" charset="0"/>
                                  </a:rPr>
                                  <m:t>=</m:t>
                                </m:r>
                                <m:r>
                                  <a:rPr lang="en-US" sz="2700" baseline="0" smtClean="0">
                                    <a:latin typeface="Cambria Math" panose="02040503050406030204" pitchFamily="18" charset="0"/>
                                  </a:rPr>
                                  <m:t>𝑃</m:t>
                                </m:r>
                                <m:d>
                                  <m:dPr>
                                    <m:ctrlPr>
                                      <a:rPr lang="en-US" sz="2700" i="1" baseline="0" smtClean="0">
                                        <a:latin typeface="Cambria Math" panose="02040503050406030204" pitchFamily="18" charset="0"/>
                                      </a:rPr>
                                    </m:ctrlPr>
                                  </m:dPr>
                                  <m:e>
                                    <m:r>
                                      <a:rPr lang="en-US" sz="2700" baseline="0" smtClean="0">
                                        <a:latin typeface="Cambria Math" panose="02040503050406030204" pitchFamily="18" charset="0"/>
                                      </a:rPr>
                                      <m:t>𝑋</m:t>
                                    </m:r>
                                    <m:r>
                                      <a:rPr lang="en-US" sz="2700" baseline="0" smtClean="0">
                                        <a:latin typeface="Cambria Math" panose="02040503050406030204" pitchFamily="18" charset="0"/>
                                      </a:rPr>
                                      <m:t>≤</m:t>
                                    </m:r>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𝑥</m:t>
                                        </m:r>
                                      </m:e>
                                    </m:acc>
                                  </m:e>
                                </m:d>
                                <m:r>
                                  <a:rPr lang="en-US" sz="2700" baseline="0" smtClean="0">
                                    <a:latin typeface="Cambria Math" panose="02040503050406030204" pitchFamily="18" charset="0"/>
                                  </a:rPr>
                                  <m:t>=</m:t>
                                </m:r>
                                <m:r>
                                  <a:rPr lang="en-US" sz="2700" baseline="0" smtClean="0">
                                    <a:latin typeface="Cambria Math" panose="02040503050406030204" pitchFamily="18" charset="0"/>
                                  </a:rPr>
                                  <m:t>𝐹</m:t>
                                </m:r>
                                <m:d>
                                  <m:dPr>
                                    <m:ctrlPr>
                                      <a:rPr lang="en-US" sz="2700" i="1" baseline="0" smtClean="0">
                                        <a:latin typeface="Cambria Math" panose="02040503050406030204" pitchFamily="18" charset="0"/>
                                      </a:rPr>
                                    </m:ctrlPr>
                                  </m:dPr>
                                  <m:e>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𝑥</m:t>
                                        </m:r>
                                      </m:e>
                                    </m:acc>
                                  </m:e>
                                </m:d>
                              </m:oMath>
                            </m:oMathPara>
                          </a14:m>
                          <a:endParaRPr lang="en-US" sz="2700" baseline="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700" baseline="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
                                      <a:rPr lang="en-US" sz="2700" smtClean="0">
                                        <a:latin typeface="Cambria Math" panose="02040503050406030204" pitchFamily="18" charset="0"/>
                                      </a:rPr>
                                      <m:t>𝜎</m:t>
                                    </m:r>
                                    <m:rad>
                                      <m:radPr>
                                        <m:degHide m:val="on"/>
                                        <m:ctrlPr>
                                          <a:rPr lang="en-US" sz="2700" i="1" smtClean="0">
                                            <a:latin typeface="Cambria Math" panose="02040503050406030204" pitchFamily="18" charset="0"/>
                                          </a:rPr>
                                        </m:ctrlPr>
                                      </m:radPr>
                                      <m:deg/>
                                      <m:e>
                                        <m:r>
                                          <a:rPr lang="en-US" sz="2700" smtClean="0">
                                            <a:latin typeface="Cambria Math" panose="02040503050406030204" pitchFamily="18" charset="0"/>
                                          </a:rPr>
                                          <m:t>2</m:t>
                                        </m:r>
                                        <m:r>
                                          <a:rPr lang="en-US" sz="2700" smtClean="0">
                                            <a:latin typeface="Cambria Math" panose="02040503050406030204" pitchFamily="18" charset="0"/>
                                          </a:rPr>
                                          <m:t>𝜋</m:t>
                                        </m:r>
                                      </m:e>
                                    </m:rad>
                                  </m:den>
                                </m:f>
                                <m:nary>
                                  <m:naryPr>
                                    <m:ctrlPr>
                                      <a:rPr lang="en-US" sz="2700" i="1" baseline="0" smtClean="0">
                                        <a:latin typeface="Cambria Math" panose="02040503050406030204" pitchFamily="18" charset="0"/>
                                      </a:rPr>
                                    </m:ctrlPr>
                                  </m:naryPr>
                                  <m:sub>
                                    <m:r>
                                      <m:rPr>
                                        <m:brk m:alnAt="23"/>
                                      </m:rPr>
                                      <a:rPr lang="en-US" sz="2700" baseline="0" smtClean="0">
                                        <a:latin typeface="Cambria Math" panose="02040503050406030204" pitchFamily="18" charset="0"/>
                                      </a:rPr>
                                      <m:t>−</m:t>
                                    </m:r>
                                    <m:r>
                                      <a:rPr lang="en-US" sz="2700" baseline="0" smtClean="0">
                                        <a:latin typeface="Cambria Math" panose="02040503050406030204" pitchFamily="18" charset="0"/>
                                      </a:rPr>
                                      <m:t>∞</m:t>
                                    </m:r>
                                  </m:sub>
                                  <m:sup>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𝑥</m:t>
                                        </m:r>
                                      </m:e>
                                    </m:acc>
                                  </m:sup>
                                  <m:e>
                                    <m:sSup>
                                      <m:sSupPr>
                                        <m:ctrlPr>
                                          <a:rPr lang="en-US" sz="2700" i="1" smtClean="0">
                                            <a:latin typeface="Cambria Math" panose="02040503050406030204" pitchFamily="18" charset="0"/>
                                          </a:rPr>
                                        </m:ctrlPr>
                                      </m:sSupPr>
                                      <m:e>
                                        <m:r>
                                          <a:rPr lang="en-US" sz="2700" smtClean="0">
                                            <a:latin typeface="Cambria Math" panose="02040503050406030204" pitchFamily="18" charset="0"/>
                                          </a:rPr>
                                          <m:t>𝑒</m:t>
                                        </m:r>
                                      </m:e>
                                      <m:sup>
                                        <m:r>
                                          <a:rPr lang="en-US" sz="270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
                                              <a:rPr lang="en-US" sz="2700" smtClean="0">
                                                <a:latin typeface="Cambria Math" panose="02040503050406030204" pitchFamily="18" charset="0"/>
                                              </a:rPr>
                                              <m:t>2</m:t>
                                            </m:r>
                                          </m:den>
                                        </m:f>
                                        <m:sSup>
                                          <m:sSupPr>
                                            <m:ctrlPr>
                                              <a:rPr lang="en-US" sz="2700" i="1" smtClean="0">
                                                <a:latin typeface="Cambria Math" panose="02040503050406030204" pitchFamily="18" charset="0"/>
                                              </a:rPr>
                                            </m:ctrlPr>
                                          </m:sSupPr>
                                          <m:e>
                                            <m:d>
                                              <m:dPr>
                                                <m:ctrlPr>
                                                  <a:rPr lang="en-US" sz="2700" i="1" smtClean="0">
                                                    <a:latin typeface="Cambria Math" panose="02040503050406030204" pitchFamily="18" charset="0"/>
                                                  </a:rPr>
                                                </m:ctrlPr>
                                              </m:dPr>
                                              <m:e>
                                                <m:f>
                                                  <m:fPr>
                                                    <m:ctrlPr>
                                                      <a:rPr lang="en-US" sz="2700" i="1" smtClean="0">
                                                        <a:latin typeface="Cambria Math" panose="02040503050406030204" pitchFamily="18" charset="0"/>
                                                      </a:rPr>
                                                    </m:ctrlPr>
                                                  </m:fPr>
                                                  <m:num>
                                                    <m:r>
                                                      <a:rPr lang="en-US" sz="2700" smtClean="0">
                                                        <a:latin typeface="Cambria Math" panose="02040503050406030204" pitchFamily="18" charset="0"/>
                                                      </a:rPr>
                                                      <m:t>𝑥</m:t>
                                                    </m:r>
                                                    <m:r>
                                                      <a:rPr lang="en-US" sz="2700" smtClean="0">
                                                        <a:latin typeface="Cambria Math" panose="02040503050406030204" pitchFamily="18" charset="0"/>
                                                      </a:rPr>
                                                      <m:t>−</m:t>
                                                    </m:r>
                                                    <m:r>
                                                      <a:rPr lang="en-US" sz="2700" smtClean="0">
                                                        <a:latin typeface="Cambria Math" panose="02040503050406030204" pitchFamily="18" charset="0"/>
                                                      </a:rPr>
                                                      <m:t>𝜇</m:t>
                                                    </m:r>
                                                  </m:num>
                                                  <m:den>
                                                    <m:r>
                                                      <a:rPr lang="en-US" sz="2700" smtClean="0">
                                                        <a:latin typeface="Cambria Math" panose="02040503050406030204" pitchFamily="18" charset="0"/>
                                                      </a:rPr>
                                                      <m:t>𝜎</m:t>
                                                    </m:r>
                                                  </m:den>
                                                </m:f>
                                              </m:e>
                                            </m:d>
                                          </m:e>
                                          <m:sup>
                                            <m:r>
                                              <a:rPr lang="en-US" sz="2700" smtClean="0">
                                                <a:latin typeface="Cambria Math" panose="02040503050406030204" pitchFamily="18" charset="0"/>
                                              </a:rPr>
                                              <m:t>2</m:t>
                                            </m:r>
                                          </m:sup>
                                        </m:sSup>
                                      </m:sup>
                                    </m:sSup>
                                    <m:r>
                                      <a:rPr lang="en-US" sz="2700" smtClean="0">
                                        <a:latin typeface="Cambria Math" panose="02040503050406030204" pitchFamily="18" charset="0"/>
                                      </a:rPr>
                                      <m:t>𝑑𝑥</m:t>
                                    </m:r>
                                  </m:e>
                                </m:nary>
                                <m:r>
                                  <a:rPr lang="en-US" sz="2700" baseline="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ad>
                                      <m:radPr>
                                        <m:degHide m:val="on"/>
                                        <m:ctrlPr>
                                          <a:rPr lang="en-US" sz="2700" i="1" smtClean="0">
                                            <a:latin typeface="Cambria Math" panose="02040503050406030204" pitchFamily="18" charset="0"/>
                                          </a:rPr>
                                        </m:ctrlPr>
                                      </m:radPr>
                                      <m:deg/>
                                      <m:e>
                                        <m:r>
                                          <a:rPr lang="en-US" sz="2700" smtClean="0">
                                            <a:latin typeface="Cambria Math" panose="02040503050406030204" pitchFamily="18" charset="0"/>
                                          </a:rPr>
                                          <m:t>2</m:t>
                                        </m:r>
                                        <m:r>
                                          <a:rPr lang="en-US" sz="2700" smtClean="0">
                                            <a:latin typeface="Cambria Math" panose="02040503050406030204" pitchFamily="18" charset="0"/>
                                          </a:rPr>
                                          <m:t>𝜋</m:t>
                                        </m:r>
                                      </m:e>
                                    </m:rad>
                                  </m:den>
                                </m:f>
                                <m:nary>
                                  <m:naryPr>
                                    <m:ctrlPr>
                                      <a:rPr lang="en-US" sz="2700" i="1" baseline="0" smtClean="0">
                                        <a:latin typeface="Cambria Math" panose="02040503050406030204" pitchFamily="18" charset="0"/>
                                      </a:rPr>
                                    </m:ctrlPr>
                                  </m:naryPr>
                                  <m:sub>
                                    <m:r>
                                      <m:rPr>
                                        <m:brk m:alnAt="23"/>
                                      </m:rPr>
                                      <a:rPr lang="en-US" sz="2700" baseline="0" smtClean="0">
                                        <a:latin typeface="Cambria Math" panose="02040503050406030204" pitchFamily="18" charset="0"/>
                                      </a:rPr>
                                      <m:t>−</m:t>
                                    </m:r>
                                    <m:r>
                                      <a:rPr lang="en-US" sz="2700" baseline="0" smtClean="0">
                                        <a:latin typeface="Cambria Math" panose="02040503050406030204" pitchFamily="18" charset="0"/>
                                      </a:rPr>
                                      <m:t>∞</m:t>
                                    </m:r>
                                  </m:sub>
                                  <m:sup>
                                    <m:acc>
                                      <m:accPr>
                                        <m:chr m:val="̃"/>
                                        <m:ctrlPr>
                                          <a:rPr lang="en-US" sz="2700" i="1" baseline="0" smtClean="0">
                                            <a:latin typeface="Cambria Math" panose="02040503050406030204" pitchFamily="18" charset="0"/>
                                          </a:rPr>
                                        </m:ctrlPr>
                                      </m:accPr>
                                      <m:e>
                                        <m:r>
                                          <m:rPr>
                                            <m:sty m:val="p"/>
                                          </m:rPr>
                                          <a:rPr lang="en-US" sz="2700" b="0" i="0" baseline="0" smtClean="0">
                                            <a:latin typeface="Cambria Math" panose="02040503050406030204" pitchFamily="18" charset="0"/>
                                          </a:rPr>
                                          <m:t>z</m:t>
                                        </m:r>
                                      </m:e>
                                    </m:acc>
                                  </m:sup>
                                  <m:e>
                                    <m:sSup>
                                      <m:sSupPr>
                                        <m:ctrlPr>
                                          <a:rPr lang="en-US" sz="2700" i="1" smtClean="0">
                                            <a:latin typeface="Cambria Math" panose="02040503050406030204" pitchFamily="18" charset="0"/>
                                          </a:rPr>
                                        </m:ctrlPr>
                                      </m:sSupPr>
                                      <m:e>
                                        <m:r>
                                          <a:rPr lang="en-US" sz="2700" smtClean="0">
                                            <a:latin typeface="Cambria Math" panose="02040503050406030204" pitchFamily="18" charset="0"/>
                                          </a:rPr>
                                          <m:t>𝑒</m:t>
                                        </m:r>
                                      </m:e>
                                      <m:sup>
                                        <m:r>
                                          <a:rPr lang="en-US" sz="270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
                                              <a:rPr lang="en-US" sz="2700" smtClean="0">
                                                <a:latin typeface="Cambria Math" panose="02040503050406030204" pitchFamily="18" charset="0"/>
                                              </a:rPr>
                                              <m:t>2</m:t>
                                            </m:r>
                                          </m:den>
                                        </m:f>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𝑧</m:t>
                                            </m:r>
                                          </m:e>
                                          <m:sup>
                                            <m:r>
                                              <a:rPr lang="en-US" sz="2700" b="0" i="1" smtClean="0">
                                                <a:latin typeface="Cambria Math" panose="02040503050406030204" pitchFamily="18" charset="0"/>
                                              </a:rPr>
                                              <m:t>2</m:t>
                                            </m:r>
                                          </m:sup>
                                        </m:sSup>
                                      </m:sup>
                                    </m:sSup>
                                    <m:r>
                                      <a:rPr lang="en-US" sz="2700" smtClean="0">
                                        <a:latin typeface="Cambria Math" panose="02040503050406030204" pitchFamily="18" charset="0"/>
                                      </a:rPr>
                                      <m:t>𝑑</m:t>
                                    </m:r>
                                    <m:r>
                                      <a:rPr lang="en-US" sz="2700" b="0" i="1" smtClean="0">
                                        <a:latin typeface="Cambria Math" panose="02040503050406030204" pitchFamily="18" charset="0"/>
                                      </a:rPr>
                                      <m:t>𝑧</m:t>
                                    </m:r>
                                  </m:e>
                                </m:nary>
                              </m:oMath>
                            </m:oMathPara>
                          </a14:m>
                          <a:endParaRPr lang="en-US" sz="2700" b="0" baseline="0" dirty="0"/>
                        </a:p>
                        <a:p>
                          <a:pPr marL="0" indent="0">
                            <a:buFont typeface="Arial" panose="020B0604020202020204" pitchFamily="34" charset="0"/>
                            <a:buNone/>
                          </a:pPr>
                          <a:r>
                            <a:rPr lang="en-US" sz="2700" b="0" baseline="0" dirty="0"/>
                            <a:t>Which means that </a:t>
                          </a:r>
                          <a14:m>
                            <m:oMath xmlns:m="http://schemas.openxmlformats.org/officeDocument/2006/math">
                              <m:r>
                                <a:rPr lang="en-US" sz="2700" b="0" i="1" baseline="0" smtClean="0">
                                  <a:latin typeface="Cambria Math" panose="02040503050406030204" pitchFamily="18" charset="0"/>
                                </a:rPr>
                                <m:t>𝑓</m:t>
                              </m:r>
                              <m:d>
                                <m:dPr>
                                  <m:ctrlPr>
                                    <a:rPr lang="en-US" sz="2700" i="1" baseline="0" smtClean="0">
                                      <a:latin typeface="Cambria Math" panose="02040503050406030204" pitchFamily="18" charset="0"/>
                                    </a:rPr>
                                  </m:ctrlPr>
                                </m:dPr>
                                <m:e>
                                  <m:acc>
                                    <m:accPr>
                                      <m:chr m:val="̃"/>
                                      <m:ctrlPr>
                                        <a:rPr lang="en-US" sz="2700" i="1" baseline="0" smtClean="0">
                                          <a:latin typeface="Cambria Math" panose="02040503050406030204" pitchFamily="18" charset="0"/>
                                        </a:rPr>
                                      </m:ctrlPr>
                                    </m:accPr>
                                    <m:e>
                                      <m:r>
                                        <a:rPr lang="en-US" sz="2700" baseline="0" smtClean="0">
                                          <a:latin typeface="Cambria Math" panose="02040503050406030204" pitchFamily="18" charset="0"/>
                                        </a:rPr>
                                        <m:t>𝑧</m:t>
                                      </m:r>
                                    </m:e>
                                  </m:acc>
                                </m:e>
                              </m:d>
                              <m:r>
                                <a:rPr lang="en-US" sz="2700" b="0" i="1" baseline="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ad>
                                    <m:radPr>
                                      <m:degHide m:val="on"/>
                                      <m:ctrlPr>
                                        <a:rPr lang="en-US" sz="2700" i="1" smtClean="0">
                                          <a:latin typeface="Cambria Math" panose="02040503050406030204" pitchFamily="18" charset="0"/>
                                        </a:rPr>
                                      </m:ctrlPr>
                                    </m:radPr>
                                    <m:deg/>
                                    <m:e>
                                      <m:r>
                                        <a:rPr lang="en-US" sz="2700" smtClean="0">
                                          <a:latin typeface="Cambria Math" panose="02040503050406030204" pitchFamily="18" charset="0"/>
                                        </a:rPr>
                                        <m:t>2</m:t>
                                      </m:r>
                                      <m:r>
                                        <a:rPr lang="en-US" sz="2700" smtClean="0">
                                          <a:latin typeface="Cambria Math" panose="02040503050406030204" pitchFamily="18" charset="0"/>
                                        </a:rPr>
                                        <m:t>𝜋</m:t>
                                      </m:r>
                                    </m:e>
                                  </m:rad>
                                </m:den>
                              </m:f>
                              <m:sSup>
                                <m:sSupPr>
                                  <m:ctrlPr>
                                    <a:rPr lang="en-US" sz="2700" i="1" smtClean="0">
                                      <a:latin typeface="Cambria Math" panose="02040503050406030204" pitchFamily="18" charset="0"/>
                                    </a:rPr>
                                  </m:ctrlPr>
                                </m:sSupPr>
                                <m:e>
                                  <m:r>
                                    <a:rPr lang="en-US" sz="2700" smtClean="0">
                                      <a:latin typeface="Cambria Math" panose="02040503050406030204" pitchFamily="18" charset="0"/>
                                    </a:rPr>
                                    <m:t>𝑒</m:t>
                                  </m:r>
                                </m:e>
                                <m:sup>
                                  <m:r>
                                    <a:rPr lang="en-US" sz="2700" smtClean="0">
                                      <a:latin typeface="Cambria Math" panose="02040503050406030204" pitchFamily="18" charset="0"/>
                                    </a:rPr>
                                    <m:t>−</m:t>
                                  </m:r>
                                  <m:f>
                                    <m:fPr>
                                      <m:ctrlPr>
                                        <a:rPr lang="en-US" sz="2700" i="1" smtClean="0">
                                          <a:latin typeface="Cambria Math" panose="02040503050406030204" pitchFamily="18" charset="0"/>
                                        </a:rPr>
                                      </m:ctrlPr>
                                    </m:fPr>
                                    <m:num>
                                      <m:r>
                                        <a:rPr lang="en-US" sz="2700" smtClean="0">
                                          <a:latin typeface="Cambria Math" panose="02040503050406030204" pitchFamily="18" charset="0"/>
                                        </a:rPr>
                                        <m:t>1</m:t>
                                      </m:r>
                                    </m:num>
                                    <m:den>
                                      <m:r>
                                        <a:rPr lang="en-US" sz="2700" smtClean="0">
                                          <a:latin typeface="Cambria Math" panose="02040503050406030204" pitchFamily="18" charset="0"/>
                                        </a:rPr>
                                        <m:t>2</m:t>
                                      </m:r>
                                    </m:den>
                                  </m:f>
                                  <m:sSup>
                                    <m:sSupPr>
                                      <m:ctrlPr>
                                        <a:rPr lang="en-US" sz="2700" b="0" i="1" smtClean="0">
                                          <a:latin typeface="Cambria Math" panose="02040503050406030204" pitchFamily="18" charset="0"/>
                                        </a:rPr>
                                      </m:ctrlPr>
                                    </m:sSupPr>
                                    <m:e>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𝑧</m:t>
                                          </m:r>
                                        </m:e>
                                      </m:acc>
                                    </m:e>
                                    <m:sup>
                                      <m:r>
                                        <a:rPr lang="en-US" sz="2700" b="0" i="1" smtClean="0">
                                          <a:latin typeface="Cambria Math" panose="02040503050406030204" pitchFamily="18" charset="0"/>
                                        </a:rPr>
                                        <m:t>2</m:t>
                                      </m:r>
                                    </m:sup>
                                  </m:sSup>
                                </m:sup>
                              </m:sSup>
                            </m:oMath>
                          </a14:m>
                          <a:r>
                            <a:rPr lang="en-US" sz="2700" b="0" baseline="0" dirty="0">
                              <a:latin typeface="+mj-lt"/>
                            </a:rPr>
                            <a:t>, so </a:t>
                          </a:r>
                          <a14:m>
                            <m:oMath xmlns:m="http://schemas.openxmlformats.org/officeDocument/2006/math">
                              <m:r>
                                <a:rPr lang="en-US" sz="2700" baseline="0" dirty="0" smtClean="0">
                                  <a:latin typeface="Cambria Math" panose="02040503050406030204" pitchFamily="18" charset="0"/>
                                </a:rPr>
                                <m:t>𝑍</m:t>
                              </m:r>
                              <m:r>
                                <a:rPr lang="en-US" sz="2700" baseline="0" dirty="0" smtClean="0">
                                  <a:latin typeface="Cambria Math" panose="02040503050406030204" pitchFamily="18" charset="0"/>
                                </a:rPr>
                                <m:t>∼</m:t>
                              </m:r>
                              <m:r>
                                <a:rPr lang="en-US" sz="2700" baseline="0" dirty="0" smtClean="0">
                                  <a:latin typeface="Cambria Math" panose="02040503050406030204" pitchFamily="18" charset="0"/>
                                </a:rPr>
                                <m:t>𝑁</m:t>
                              </m:r>
                              <m:r>
                                <a:rPr lang="en-US" sz="2700" baseline="0" dirty="0" smtClean="0">
                                  <a:latin typeface="Cambria Math" panose="02040503050406030204" pitchFamily="18" charset="0"/>
                                </a:rPr>
                                <m:t>(0,1)</m:t>
                              </m:r>
                            </m:oMath>
                          </a14:m>
                          <a:r>
                            <a:rPr lang="en-US" sz="2700" dirty="0"/>
                            <a:t> </a:t>
                          </a:r>
                          <a14:m>
                            <m:oMath xmlns:m="http://schemas.openxmlformats.org/officeDocument/2006/math">
                              <m:r>
                                <a:rPr lang="en-US" sz="2700" dirty="0" smtClean="0">
                                  <a:latin typeface="Cambria Math" panose="02040503050406030204" pitchFamily="18" charset="0"/>
                                </a:rPr>
                                <m:t>∎</m:t>
                              </m:r>
                            </m:oMath>
                          </a14:m>
                          <a:endParaRPr lang="en-US" sz="2700" b="0" baseline="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3"/>
              <a:ext cx="11101917" cy="4045966"/>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Theorem: Standard</a:t>
                          </a:r>
                          <a:r>
                            <a:rPr lang="en-US" sz="3700" baseline="0" dirty="0"/>
                            <a:t> </a:t>
                          </a:r>
                          <a:r>
                            <a:rPr lang="en-US" sz="3700" dirty="0"/>
                            <a:t>Normal Distribution</a:t>
                          </a:r>
                        </a:p>
                      </a:txBody>
                      <a:tcPr marL="121920" marR="121920" marT="60960" marB="60960"/>
                    </a:tc>
                    <a:extLst>
                      <a:ext uri="{0D108BD9-81ED-4DB2-BD59-A6C34878D82A}">
                        <a16:rowId xmlns:a16="http://schemas.microsoft.com/office/drawing/2014/main" val="4282699494"/>
                      </a:ext>
                    </a:extLst>
                  </a:tr>
                  <a:tr h="3355086">
                    <a:tc>
                      <a:txBody>
                        <a:bodyPr/>
                        <a:lstStyle/>
                        <a:p>
                          <a:endParaRPr lang="en-US"/>
                        </a:p>
                      </a:txBody>
                      <a:tcPr marL="121920" marR="121920" marT="60960" marB="60960">
                        <a:blipFill>
                          <a:blip r:embed="rId4"/>
                          <a:stretch>
                            <a:fillRect l="-114" t="-23019" r="-343" b="-52830"/>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sp>
            <p:nvSpPr>
              <p:cNvPr id="6" name="Rounded Rectangle 5"/>
              <p:cNvSpPr/>
              <p:nvPr/>
            </p:nvSpPr>
            <p:spPr>
              <a:xfrm>
                <a:off x="9434085" y="3807656"/>
                <a:ext cx="2567601" cy="7662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867" i="1" smtClean="0">
                          <a:solidFill>
                            <a:schemeClr val="bg1"/>
                          </a:solidFill>
                          <a:latin typeface="Cambria Math" panose="02040503050406030204" pitchFamily="18" charset="0"/>
                          <a:ea typeface="Cambria Math" panose="02040503050406030204" pitchFamily="18" charset="0"/>
                        </a:rPr>
                        <m:t>𝑧</m:t>
                      </m:r>
                      <m:r>
                        <a:rPr lang="en-US" sz="1867" i="1" smtClean="0">
                          <a:solidFill>
                            <a:schemeClr val="bg1"/>
                          </a:solidFill>
                          <a:latin typeface="Cambria Math" panose="02040503050406030204" pitchFamily="18" charset="0"/>
                          <a:ea typeface="Cambria Math" panose="02040503050406030204" pitchFamily="18" charset="0"/>
                        </a:rPr>
                        <m:t>=</m:t>
                      </m:r>
                      <m:f>
                        <m:fPr>
                          <m:ctrlPr>
                            <a:rPr lang="en-US" sz="1867" i="1">
                              <a:solidFill>
                                <a:schemeClr val="bg1"/>
                              </a:solidFill>
                              <a:latin typeface="Cambria Math" panose="02040503050406030204" pitchFamily="18" charset="0"/>
                              <a:ea typeface="Cambria Math" panose="02040503050406030204" pitchFamily="18" charset="0"/>
                            </a:rPr>
                          </m:ctrlPr>
                        </m:fPr>
                        <m:num>
                          <m:r>
                            <a:rPr lang="en-US" sz="1867" i="1">
                              <a:solidFill>
                                <a:schemeClr val="bg1"/>
                              </a:solidFill>
                              <a:latin typeface="Cambria Math" panose="02040503050406030204" pitchFamily="18" charset="0"/>
                              <a:ea typeface="Cambria Math" panose="02040503050406030204" pitchFamily="18" charset="0"/>
                            </a:rPr>
                            <m:t>𝑥</m:t>
                          </m:r>
                          <m:r>
                            <a:rPr lang="en-US" sz="1867" b="0" i="1" smtClean="0">
                              <a:solidFill>
                                <a:schemeClr val="bg1"/>
                              </a:solidFill>
                              <a:latin typeface="Cambria Math" panose="02040503050406030204" pitchFamily="18" charset="0"/>
                              <a:ea typeface="Cambria Math" panose="02040503050406030204" pitchFamily="18" charset="0"/>
                            </a:rPr>
                            <m:t>−</m:t>
                          </m:r>
                          <m:r>
                            <a:rPr lang="en-US" sz="1867" i="1">
                              <a:solidFill>
                                <a:schemeClr val="bg1"/>
                              </a:solidFill>
                              <a:latin typeface="Cambria Math" panose="02040503050406030204" pitchFamily="18" charset="0"/>
                              <a:ea typeface="Cambria Math" panose="02040503050406030204" pitchFamily="18" charset="0"/>
                            </a:rPr>
                            <m:t>𝜇</m:t>
                          </m:r>
                        </m:num>
                        <m:den>
                          <m:r>
                            <a:rPr lang="en-US" sz="1867" i="1">
                              <a:solidFill>
                                <a:schemeClr val="bg1"/>
                              </a:solidFill>
                              <a:latin typeface="Cambria Math" panose="02040503050406030204" pitchFamily="18" charset="0"/>
                              <a:ea typeface="Cambria Math" panose="02040503050406030204" pitchFamily="18" charset="0"/>
                            </a:rPr>
                            <m:t>𝜎</m:t>
                          </m:r>
                        </m:den>
                      </m:f>
                      <m:r>
                        <a:rPr lang="en-US" sz="1867">
                          <a:solidFill>
                            <a:schemeClr val="bg1"/>
                          </a:solidFill>
                          <a:latin typeface="Cambria Math" panose="02040503050406030204" pitchFamily="18" charset="0"/>
                          <a:ea typeface="Cambria Math" panose="02040503050406030204" pitchFamily="18" charset="0"/>
                        </a:rPr>
                        <m:t>,</m:t>
                      </m:r>
                      <m:r>
                        <a:rPr lang="en-US" sz="1867" i="1">
                          <a:solidFill>
                            <a:schemeClr val="bg1"/>
                          </a:solidFill>
                          <a:latin typeface="Cambria Math" panose="02040503050406030204" pitchFamily="18" charset="0"/>
                          <a:ea typeface="Cambria Math" panose="02040503050406030204" pitchFamily="18" charset="0"/>
                        </a:rPr>
                        <m:t>𝑑𝑧</m:t>
                      </m:r>
                      <m:r>
                        <a:rPr lang="en-US" sz="1867" i="1">
                          <a:solidFill>
                            <a:schemeClr val="bg1"/>
                          </a:solidFill>
                          <a:latin typeface="Cambria Math" panose="02040503050406030204" pitchFamily="18" charset="0"/>
                          <a:ea typeface="Cambria Math" panose="02040503050406030204" pitchFamily="18" charset="0"/>
                        </a:rPr>
                        <m:t>=</m:t>
                      </m:r>
                      <m:f>
                        <m:fPr>
                          <m:ctrlPr>
                            <a:rPr lang="en-US" sz="1867" i="1">
                              <a:solidFill>
                                <a:schemeClr val="bg1"/>
                              </a:solidFill>
                              <a:latin typeface="Cambria Math" panose="02040503050406030204" pitchFamily="18" charset="0"/>
                              <a:ea typeface="Cambria Math" panose="02040503050406030204" pitchFamily="18" charset="0"/>
                            </a:rPr>
                          </m:ctrlPr>
                        </m:fPr>
                        <m:num>
                          <m:r>
                            <a:rPr lang="en-US" sz="1867" i="1">
                              <a:solidFill>
                                <a:schemeClr val="bg1"/>
                              </a:solidFill>
                              <a:latin typeface="Cambria Math" panose="02040503050406030204" pitchFamily="18" charset="0"/>
                              <a:ea typeface="Cambria Math" panose="02040503050406030204" pitchFamily="18" charset="0"/>
                            </a:rPr>
                            <m:t>1</m:t>
                          </m:r>
                        </m:num>
                        <m:den>
                          <m:r>
                            <a:rPr lang="en-US" sz="1867" i="1">
                              <a:solidFill>
                                <a:schemeClr val="bg1"/>
                              </a:solidFill>
                              <a:latin typeface="Cambria Math" panose="02040503050406030204" pitchFamily="18" charset="0"/>
                              <a:ea typeface="Cambria Math" panose="02040503050406030204" pitchFamily="18" charset="0"/>
                            </a:rPr>
                            <m:t>𝜎</m:t>
                          </m:r>
                        </m:den>
                      </m:f>
                      <m:r>
                        <a:rPr lang="en-US" sz="1867" i="1">
                          <a:solidFill>
                            <a:schemeClr val="bg1"/>
                          </a:solidFill>
                          <a:latin typeface="Cambria Math" panose="02040503050406030204" pitchFamily="18" charset="0"/>
                          <a:ea typeface="Cambria Math" panose="02040503050406030204" pitchFamily="18" charset="0"/>
                        </a:rPr>
                        <m:t>𝑑𝑥</m:t>
                      </m:r>
                    </m:oMath>
                  </m:oMathPara>
                </a14:m>
                <a:endParaRPr lang="en-US" sz="3733" i="1" dirty="0">
                  <a:solidFill>
                    <a:schemeClr val="bg1"/>
                  </a:solidFill>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9434085" y="3807656"/>
                <a:ext cx="2567601" cy="766233"/>
              </a:xfrm>
              <a:prstGeom prst="roundRect">
                <a:avLst/>
              </a:prstGeom>
              <a:blipFill>
                <a:blip r:embed="rId5"/>
                <a:stretch>
                  <a:fillRect/>
                </a:stretch>
              </a:blipFill>
            </p:spPr>
            <p:txBody>
              <a:bodyPr/>
              <a:lstStyle/>
              <a:p>
                <a:r>
                  <a:rPr lang="en-US">
                    <a:noFill/>
                  </a:rPr>
                  <a:t> </a:t>
                </a:r>
              </a:p>
            </p:txBody>
          </p:sp>
        </mc:Fallback>
      </mc:AlternateContent>
      <p:sp>
        <p:nvSpPr>
          <p:cNvPr id="10" name="Rectangle 9"/>
          <p:cNvSpPr/>
          <p:nvPr/>
        </p:nvSpPr>
        <p:spPr>
          <a:xfrm>
            <a:off x="1553189" y="2703499"/>
            <a:ext cx="8302011" cy="578181"/>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p:cNvSpPr/>
          <p:nvPr/>
        </p:nvSpPr>
        <p:spPr>
          <a:xfrm>
            <a:off x="1763073" y="3281679"/>
            <a:ext cx="8302011" cy="384000"/>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9855199" y="2703499"/>
            <a:ext cx="1215724" cy="431804"/>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p:nvSpPr>
        <p:spPr>
          <a:xfrm>
            <a:off x="2590800" y="3665679"/>
            <a:ext cx="3840481" cy="971508"/>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6431280" y="3705017"/>
            <a:ext cx="2895600" cy="971508"/>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560040" y="4667667"/>
            <a:ext cx="7598440" cy="624000"/>
          </a:xfrm>
          <a:prstGeom prst="rect">
            <a:avLst/>
          </a:prstGeom>
          <a:solidFill>
            <a:srgbClr val="CBE0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4547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4D3D-9647-77C2-D085-40EFF1149A7E}"/>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C2785E0E-E42D-1F6C-F123-F98C96C90757}"/>
              </a:ext>
            </a:extLst>
          </p:cNvPr>
          <p:cNvSpPr>
            <a:spLocks noGrp="1"/>
          </p:cNvSpPr>
          <p:nvPr>
            <p:ph idx="1"/>
          </p:nvPr>
        </p:nvSpPr>
        <p:spPr/>
        <p:txBody>
          <a:bodyPr/>
          <a:lstStyle/>
          <a:p>
            <a:r>
              <a:rPr lang="en-US" dirty="0"/>
              <a:t>If we can calculate the sampling distribution for the mean, then we can assess the probability of different values for the population parameter.</a:t>
            </a:r>
          </a:p>
          <a:p>
            <a:endParaRPr lang="en-US" dirty="0"/>
          </a:p>
          <a:p>
            <a:r>
              <a:rPr lang="en-US" dirty="0"/>
              <a:t>How best to characterize this distribution?</a:t>
            </a:r>
          </a:p>
        </p:txBody>
      </p:sp>
    </p:spTree>
    <p:extLst>
      <p:ext uri="{BB962C8B-B14F-4D97-AF65-F5344CB8AC3E}">
        <p14:creationId xmlns:p14="http://schemas.microsoft.com/office/powerpoint/2010/main" val="4082219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BDFD-9AE0-481E-158C-0A75667C8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7AD28-1858-96EA-79F1-174E00E7AB9B}"/>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FE482B38-16E5-E63E-7133-E26B1B202B04}"/>
              </a:ext>
            </a:extLst>
          </p:cNvPr>
          <p:cNvSpPr>
            <a:spLocks noGrp="1"/>
          </p:cNvSpPr>
          <p:nvPr>
            <p:ph idx="1"/>
          </p:nvPr>
        </p:nvSpPr>
        <p:spPr/>
        <p:txBody>
          <a:bodyPr/>
          <a:lstStyle/>
          <a:p>
            <a:r>
              <a:rPr lang="en-US" dirty="0"/>
              <a:t>Brings us back to quantifying uncertainty.</a:t>
            </a:r>
          </a:p>
          <a:p>
            <a:r>
              <a:rPr lang="en-US" dirty="0"/>
              <a:t>Since sampling distribution for a mean under CLT is a symmetric distribution, the standard deviation is a great measure to use.</a:t>
            </a:r>
          </a:p>
          <a:p>
            <a:r>
              <a:rPr lang="en-US" dirty="0"/>
              <a:t>Also, we know based on the standard normal what amount of standard deviations gives us 95% of possible values.</a:t>
            </a:r>
          </a:p>
        </p:txBody>
      </p:sp>
    </p:spTree>
    <p:extLst>
      <p:ext uri="{BB962C8B-B14F-4D97-AF65-F5344CB8AC3E}">
        <p14:creationId xmlns:p14="http://schemas.microsoft.com/office/powerpoint/2010/main" val="190355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2"/>
              <a:ext cx="11101917" cy="459232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Counting Process</a:t>
                          </a:r>
                        </a:p>
                      </a:txBody>
                      <a:tcPr marL="121920" marR="121920" marT="60960" marB="60960"/>
                    </a:tc>
                    <a:extLst>
                      <a:ext uri="{0D108BD9-81ED-4DB2-BD59-A6C34878D82A}">
                        <a16:rowId xmlns:a16="http://schemas.microsoft.com/office/drawing/2014/main" val="4282699494"/>
                      </a:ext>
                    </a:extLst>
                  </a:tr>
                  <a:tr h="3860800">
                    <a:tc>
                      <a:txBody>
                        <a:bodyPr/>
                        <a:lstStyle/>
                        <a:p>
                          <a:pPr marL="0" indent="0">
                            <a:buFont typeface="Arial" panose="020B0604020202020204" pitchFamily="34" charset="0"/>
                            <a:buNone/>
                          </a:pPr>
                          <a:r>
                            <a:rPr lang="en-US" sz="2700" dirty="0"/>
                            <a:t>A stochastic process, </a:t>
                          </a:r>
                          <a14:m>
                            <m:oMath xmlns:m="http://schemas.openxmlformats.org/officeDocument/2006/math">
                              <m:d>
                                <m:dPr>
                                  <m:begChr m:val="{"/>
                                  <m:endChr m:val="}"/>
                                  <m:ctrlPr>
                                    <a:rPr lang="en-US" sz="2700" i="1">
                                      <a:latin typeface="Cambria Math" panose="02040503050406030204" pitchFamily="18" charset="0"/>
                                    </a:rPr>
                                  </m:ctrlPr>
                                </m:dPr>
                                <m:e>
                                  <m:r>
                                    <a:rPr lang="en-US" sz="2700">
                                      <a:latin typeface="Cambria Math" panose="02040503050406030204" pitchFamily="18" charset="0"/>
                                    </a:rPr>
                                    <m:t>𝑁</m:t>
                                  </m:r>
                                  <m:d>
                                    <m:dPr>
                                      <m:ctrlPr>
                                        <a:rPr lang="en-US" sz="2700" i="1">
                                          <a:latin typeface="Cambria Math" panose="02040503050406030204" pitchFamily="18" charset="0"/>
                                        </a:rPr>
                                      </m:ctrlPr>
                                    </m:dPr>
                                    <m:e>
                                      <m:r>
                                        <a:rPr lang="en-US" sz="2700">
                                          <a:latin typeface="Cambria Math" panose="02040503050406030204" pitchFamily="18" charset="0"/>
                                        </a:rPr>
                                        <m:t>𝑡</m:t>
                                      </m:r>
                                    </m:e>
                                  </m:d>
                                  <m:r>
                                    <a:rPr lang="en-US" sz="2700">
                                      <a:latin typeface="Cambria Math" panose="02040503050406030204" pitchFamily="18" charset="0"/>
                                    </a:rPr>
                                    <m:t>, </m:t>
                                  </m:r>
                                  <m:r>
                                    <a:rPr lang="en-US" sz="2700">
                                      <a:latin typeface="Cambria Math" panose="02040503050406030204" pitchFamily="18" charset="0"/>
                                    </a:rPr>
                                    <m:t>𝑡</m:t>
                                  </m:r>
                                  <m:r>
                                    <a:rPr lang="en-US" sz="2700">
                                      <a:latin typeface="Cambria Math" panose="02040503050406030204" pitchFamily="18" charset="0"/>
                                    </a:rPr>
                                    <m:t>≥0</m:t>
                                  </m:r>
                                </m:e>
                              </m:d>
                            </m:oMath>
                          </a14:m>
                          <a:r>
                            <a:rPr lang="en-US" sz="2700" dirty="0"/>
                            <a:t>, that represents the number of ‘events’ up to time </a:t>
                          </a:r>
                          <a14:m>
                            <m:oMath xmlns:m="http://schemas.openxmlformats.org/officeDocument/2006/math">
                              <m:r>
                                <a:rPr lang="en-US" sz="2700" smtClean="0">
                                  <a:latin typeface="Cambria Math" panose="02040503050406030204" pitchFamily="18" charset="0"/>
                                </a:rPr>
                                <m:t>𝑡</m:t>
                              </m:r>
                            </m:oMath>
                          </a14:m>
                          <a:r>
                            <a:rPr lang="en-US" sz="2700" dirty="0"/>
                            <a:t> is called a </a:t>
                          </a:r>
                          <a:r>
                            <a:rPr lang="en-US" sz="2700" b="1" i="1" dirty="0"/>
                            <a:t>counting process</a:t>
                          </a:r>
                          <a:r>
                            <a:rPr lang="en-US" sz="2700" dirty="0"/>
                            <a:t>.</a:t>
                          </a:r>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320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2"/>
              <a:ext cx="11101917" cy="459232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Counting Process</a:t>
                          </a:r>
                        </a:p>
                      </a:txBody>
                      <a:tcPr marL="121920" marR="121920" marT="60960" marB="60960"/>
                    </a:tc>
                    <a:extLst>
                      <a:ext uri="{0D108BD9-81ED-4DB2-BD59-A6C34878D82A}">
                        <a16:rowId xmlns:a16="http://schemas.microsoft.com/office/drawing/2014/main" val="4282699494"/>
                      </a:ext>
                    </a:extLst>
                  </a:tr>
                  <a:tr h="3901440">
                    <a:tc>
                      <a:txBody>
                        <a:bodyPr/>
                        <a:lstStyle/>
                        <a:p>
                          <a:endParaRPr lang="en-US"/>
                        </a:p>
                      </a:txBody>
                      <a:tcPr marL="121920" marR="121920" marT="60960" marB="60960">
                        <a:blipFill>
                          <a:blip r:embed="rId2"/>
                          <a:stretch>
                            <a:fillRect l="-114" t="-19805" r="-343" b="-325"/>
                          </a:stretch>
                        </a:blipFill>
                      </a:tcPr>
                    </a:tc>
                    <a:extLst>
                      <a:ext uri="{0D108BD9-81ED-4DB2-BD59-A6C34878D82A}">
                        <a16:rowId xmlns:a16="http://schemas.microsoft.com/office/drawing/2014/main" val="2257841623"/>
                      </a:ext>
                    </a:extLst>
                  </a:tr>
                </a:tbl>
              </a:graphicData>
            </a:graphic>
          </p:graphicFrame>
        </mc:Fallback>
      </mc:AlternateContent>
      <p:grpSp>
        <p:nvGrpSpPr>
          <p:cNvPr id="22" name="Group 21"/>
          <p:cNvGrpSpPr/>
          <p:nvPr/>
        </p:nvGrpSpPr>
        <p:grpSpPr>
          <a:xfrm>
            <a:off x="6146129" y="3151582"/>
            <a:ext cx="5258513" cy="2468928"/>
            <a:chOff x="4609596" y="2363686"/>
            <a:chExt cx="3943885" cy="1851696"/>
          </a:xfrm>
        </p:grpSpPr>
        <p:sp>
          <p:nvSpPr>
            <p:cNvPr id="3" name="Rectangle 2"/>
            <p:cNvSpPr/>
            <p:nvPr/>
          </p:nvSpPr>
          <p:spPr>
            <a:xfrm>
              <a:off x="4609596" y="2363686"/>
              <a:ext cx="3943885" cy="18516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grpSp>
          <p:nvGrpSpPr>
            <p:cNvPr id="2" name="Group 1"/>
            <p:cNvGrpSpPr/>
            <p:nvPr/>
          </p:nvGrpSpPr>
          <p:grpSpPr>
            <a:xfrm>
              <a:off x="4697127" y="2491313"/>
              <a:ext cx="3768821" cy="1649456"/>
              <a:chOff x="994538" y="2580714"/>
              <a:chExt cx="7293372" cy="1649456"/>
            </a:xfrm>
          </p:grpSpPr>
          <p:cxnSp>
            <p:nvCxnSpPr>
              <p:cNvPr id="4" name="Straight Connector 3"/>
              <p:cNvCxnSpPr/>
              <p:nvPr/>
            </p:nvCxnSpPr>
            <p:spPr>
              <a:xfrm flipV="1">
                <a:off x="1087910" y="3121787"/>
                <a:ext cx="7200000"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5" name="Straight Connector 4"/>
              <p:cNvCxnSpPr/>
              <p:nvPr/>
            </p:nvCxnSpPr>
            <p:spPr>
              <a:xfrm flipV="1">
                <a:off x="1087910" y="2941787"/>
                <a:ext cx="0" cy="36000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V="1">
                <a:off x="7709797" y="2941787"/>
                <a:ext cx="0" cy="36000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1996225"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2410495"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3586766"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4483994"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261019"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6845121"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a:off x="7192850"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7709797" y="3301786"/>
                    <a:ext cx="2877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𝑡</m:t>
                          </m:r>
                        </m:oMath>
                      </m:oMathPara>
                    </a14:m>
                    <a:endParaRPr lang="en-US" sz="2400" dirty="0">
                      <a:solidFill>
                        <a:schemeClr val="tx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709797" y="3301786"/>
                    <a:ext cx="287751" cy="276999"/>
                  </a:xfrm>
                  <a:prstGeom prst="rect">
                    <a:avLst/>
                  </a:prstGeom>
                  <a:blipFill>
                    <a:blip r:embed="rId3"/>
                    <a:stretch>
                      <a:fillRect l="-29412" r="-17647"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94538" y="3301787"/>
                    <a:ext cx="3466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0</m:t>
                          </m:r>
                        </m:oMath>
                      </m:oMathPara>
                    </a14:m>
                    <a:endParaRPr lang="en-US" sz="2400" dirty="0">
                      <a:solidFill>
                        <a:schemeClr val="tx2"/>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94538" y="3301787"/>
                    <a:ext cx="346660" cy="276999"/>
                  </a:xfrm>
                  <a:prstGeom prst="rect">
                    <a:avLst/>
                  </a:prstGeom>
                  <a:blipFill>
                    <a:blip r:embed="rId4"/>
                    <a:stretch>
                      <a:fillRect l="-23810" r="-23810" b="-6667"/>
                    </a:stretch>
                  </a:blipFill>
                </p:spPr>
                <p:txBody>
                  <a:bodyPr/>
                  <a:lstStyle/>
                  <a:p>
                    <a:r>
                      <a:rPr lang="en-US">
                        <a:noFill/>
                      </a:rPr>
                      <a:t> </a:t>
                    </a:r>
                  </a:p>
                </p:txBody>
              </p:sp>
            </mc:Fallback>
          </mc:AlternateContent>
          <p:sp>
            <p:nvSpPr>
              <p:cNvPr id="17" name="Left Brace 16"/>
              <p:cNvSpPr/>
              <p:nvPr/>
            </p:nvSpPr>
            <p:spPr>
              <a:xfrm rot="16200000">
                <a:off x="4269356" y="443479"/>
                <a:ext cx="258996" cy="6621887"/>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8" name="Rectangle 17"/>
                  <p:cNvSpPr/>
                  <p:nvPr/>
                </p:nvSpPr>
                <p:spPr>
                  <a:xfrm>
                    <a:off x="3833987" y="3883921"/>
                    <a:ext cx="2092902"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=7</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3833987" y="3883921"/>
                    <a:ext cx="2092902" cy="346249"/>
                  </a:xfrm>
                  <a:prstGeom prst="rect">
                    <a:avLst/>
                  </a:prstGeom>
                  <a:blipFill>
                    <a:blip r:embed="rId5"/>
                    <a:stretch>
                      <a:fillRect/>
                    </a:stretch>
                  </a:blipFill>
                </p:spPr>
                <p:txBody>
                  <a:bodyPr/>
                  <a:lstStyle/>
                  <a:p>
                    <a:r>
                      <a:rPr lang="en-US">
                        <a:noFill/>
                      </a:rPr>
                      <a:t> </a:t>
                    </a:r>
                  </a:p>
                </p:txBody>
              </p:sp>
            </mc:Fallback>
          </mc:AlternateContent>
        </p:grpSp>
      </p:grpSp>
      <p:grpSp>
        <p:nvGrpSpPr>
          <p:cNvPr id="19" name="Group 18"/>
          <p:cNvGrpSpPr/>
          <p:nvPr/>
        </p:nvGrpSpPr>
        <p:grpSpPr>
          <a:xfrm>
            <a:off x="1061601" y="3151581"/>
            <a:ext cx="4402144" cy="2468928"/>
            <a:chOff x="360000" y="1954573"/>
            <a:chExt cx="4183165" cy="2346114"/>
          </a:xfrm>
        </p:grpSpPr>
        <p:pic>
          <p:nvPicPr>
            <p:cNvPr id="20" name="Picture 2" descr="https://prod-discovery.edx-cdn.org/media/course/image/a8222a05-65c8-4c4b-8d4c-595ea36d73c2-df57bfff4f3e.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00" y="1954573"/>
              <a:ext cx="4183165" cy="2346114"/>
            </a:xfrm>
            <a:prstGeom prst="rect">
              <a:avLst/>
            </a:prstGeom>
            <a:noFill/>
            <a:ln w="25400">
              <a:solidFill>
                <a:schemeClr val="tx2"/>
              </a:solidFill>
            </a:ln>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569925" y="2729455"/>
              <a:ext cx="1484465" cy="72692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400"/>
            </a:p>
          </p:txBody>
        </p:sp>
      </p:grpSp>
    </p:spTree>
    <p:extLst>
      <p:ext uri="{BB962C8B-B14F-4D97-AF65-F5344CB8AC3E}">
        <p14:creationId xmlns:p14="http://schemas.microsoft.com/office/powerpoint/2010/main" val="266196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E6B0-C725-0528-019C-D02FF4D62BA1}"/>
              </a:ext>
            </a:extLst>
          </p:cNvPr>
          <p:cNvSpPr>
            <a:spLocks noGrp="1"/>
          </p:cNvSpPr>
          <p:nvPr>
            <p:ph type="title"/>
          </p:nvPr>
        </p:nvSpPr>
        <p:spPr/>
        <p:txBody>
          <a:bodyPr/>
          <a:lstStyle/>
          <a:p>
            <a:r>
              <a:rPr lang="en-US" dirty="0"/>
              <a:t>Standard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C6D970-764F-A3C4-5D72-2BE7DE3961C8}"/>
                  </a:ext>
                </a:extLst>
              </p:cNvPr>
              <p:cNvSpPr>
                <a:spLocks noGrp="1"/>
              </p:cNvSpPr>
              <p:nvPr>
                <p:ph idx="1"/>
              </p:nvPr>
            </p:nvSpPr>
            <p:spPr/>
            <p:txBody>
              <a:bodyPr/>
              <a:lstStyle/>
              <a:p>
                <a:r>
                  <a:rPr lang="en-US" sz="3600" dirty="0"/>
                  <a:t>Every normal distribution can be transformed into the standard normal.</a:t>
                </a:r>
              </a:p>
              <a:p>
                <a:r>
                  <a:rPr lang="en-US" sz="3600" dirty="0"/>
                  <a:t>How? Simple variable substitution. </a:t>
                </a:r>
              </a:p>
              <a:p>
                <a14:m>
                  <m:oMath xmlns:m="http://schemas.openxmlformats.org/officeDocument/2006/math">
                    <m:r>
                      <a:rPr lang="en-US" sz="3600" b="0" i="1" smtClean="0">
                        <a:latin typeface="Cambria Math" panose="02040503050406030204" pitchFamily="18" charset="0"/>
                      </a:rPr>
                      <m:t>𝑍</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𝑋</m:t>
                        </m:r>
                        <m:r>
                          <a:rPr lang="en-US" sz="3600" b="0" i="1" smtClean="0">
                            <a:latin typeface="Cambria Math" panose="02040503050406030204" pitchFamily="18" charset="0"/>
                          </a:rPr>
                          <m:t> −</m:t>
                        </m:r>
                        <m:r>
                          <a:rPr lang="en-US" sz="3600" b="0" i="1" smtClean="0">
                            <a:latin typeface="Cambria Math" panose="02040503050406030204" pitchFamily="18" charset="0"/>
                          </a:rPr>
                          <m:t>𝜇</m:t>
                        </m:r>
                      </m:num>
                      <m:den>
                        <m:r>
                          <a:rPr lang="en-US" sz="3600" b="0" i="1" smtClean="0">
                            <a:latin typeface="Cambria Math" panose="02040503050406030204" pitchFamily="18" charset="0"/>
                          </a:rPr>
                          <m:t>𝜎</m:t>
                        </m:r>
                      </m:den>
                    </m:f>
                  </m:oMath>
                </a14:m>
                <a:r>
                  <a:rPr lang="en-US" sz="3600" dirty="0"/>
                  <a:t> , </a:t>
                </a:r>
                <a14:m>
                  <m:oMath xmlns:m="http://schemas.openxmlformats.org/officeDocument/2006/math">
                    <m:r>
                      <a:rPr lang="en-US" sz="3600" b="0" i="1" smtClean="0">
                        <a:latin typeface="Cambria Math" panose="02040503050406030204" pitchFamily="18" charset="0"/>
                      </a:rPr>
                      <m:t>𝑍</m:t>
                    </m:r>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(0, 1)</m:t>
                    </m:r>
                  </m:oMath>
                </a14:m>
                <a:endParaRPr lang="en-US" sz="3600" dirty="0"/>
              </a:p>
              <a:p>
                <a:r>
                  <a:rPr lang="en-US" sz="3600" dirty="0"/>
                  <a:t>This means for any random variable distributed as </a:t>
                </a:r>
                <a14:m>
                  <m:oMath xmlns:m="http://schemas.openxmlformats.org/officeDocument/2006/math">
                    <m:r>
                      <a:rPr lang="en-US" sz="3600" b="0" i="1" smtClean="0">
                        <a:latin typeface="Cambria Math" panose="02040503050406030204" pitchFamily="18" charset="0"/>
                      </a:rPr>
                      <m:t>𝑁</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𝜇</m:t>
                        </m:r>
                        <m:r>
                          <a:rPr lang="en-US" sz="3600" b="0" i="1" smtClean="0">
                            <a:latin typeface="Cambria Math" panose="02040503050406030204" pitchFamily="18" charset="0"/>
                          </a:rPr>
                          <m:t>, </m:t>
                        </m:r>
                        <m:r>
                          <a:rPr lang="en-US" sz="3600" b="0" i="1" smtClean="0">
                            <a:latin typeface="Cambria Math" panose="02040503050406030204" pitchFamily="18" charset="0"/>
                          </a:rPr>
                          <m:t>𝜎</m:t>
                        </m:r>
                      </m:e>
                    </m:d>
                  </m:oMath>
                </a14:m>
                <a:r>
                  <a:rPr lang="en-US" sz="3600" dirty="0"/>
                  <a:t>, if we wanted the probability for a range </a:t>
                </a:r>
                <a14:m>
                  <m:oMath xmlns:m="http://schemas.openxmlformats.org/officeDocument/2006/math">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oMath>
                </a14:m>
                <a:r>
                  <a:rPr lang="en-US" sz="3600" dirty="0"/>
                  <a:t>, we can use P([</a:t>
                </a:r>
                <a14:m>
                  <m:oMath xmlns:m="http://schemas.openxmlformats.org/officeDocument/2006/math">
                    <m:f>
                      <m:fPr>
                        <m:ctrlPr>
                          <a:rPr lang="en-US" sz="3600" i="1">
                            <a:latin typeface="Cambria Math" panose="02040503050406030204" pitchFamily="18" charset="0"/>
                          </a:rPr>
                        </m:ctrlPr>
                      </m:fPr>
                      <m:num>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i="1">
                            <a:latin typeface="Cambria Math" panose="02040503050406030204" pitchFamily="18" charset="0"/>
                          </a:rPr>
                          <m:t> −</m:t>
                        </m:r>
                        <m:r>
                          <a:rPr lang="en-US" sz="3600" i="1">
                            <a:latin typeface="Cambria Math" panose="02040503050406030204" pitchFamily="18" charset="0"/>
                          </a:rPr>
                          <m:t>𝜇</m:t>
                        </m:r>
                      </m:num>
                      <m:den>
                        <m:r>
                          <a:rPr lang="en-US" sz="3600" i="1">
                            <a:latin typeface="Cambria Math" panose="02040503050406030204" pitchFamily="18" charset="0"/>
                          </a:rPr>
                          <m:t>𝜎</m:t>
                        </m:r>
                      </m:den>
                    </m:f>
                  </m:oMath>
                </a14:m>
                <a:r>
                  <a:rPr lang="en-US" sz="3600" dirty="0"/>
                  <a:t>, </a:t>
                </a:r>
                <a14:m>
                  <m:oMath xmlns:m="http://schemas.openxmlformats.org/officeDocument/2006/math">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r>
                          <a:rPr lang="en-US" sz="3600" i="1">
                            <a:latin typeface="Cambria Math" panose="02040503050406030204" pitchFamily="18" charset="0"/>
                          </a:rPr>
                          <m:t> −</m:t>
                        </m:r>
                        <m:r>
                          <a:rPr lang="en-US" sz="3600" i="1">
                            <a:latin typeface="Cambria Math" panose="02040503050406030204" pitchFamily="18" charset="0"/>
                          </a:rPr>
                          <m:t>𝜇</m:t>
                        </m:r>
                      </m:num>
                      <m:den>
                        <m:r>
                          <a:rPr lang="en-US" sz="3600" i="1">
                            <a:latin typeface="Cambria Math" panose="02040503050406030204" pitchFamily="18" charset="0"/>
                          </a:rPr>
                          <m:t>𝜎</m:t>
                        </m:r>
                      </m:den>
                    </m:f>
                  </m:oMath>
                </a14:m>
                <a:r>
                  <a:rPr lang="en-US" sz="3600" dirty="0"/>
                  <a:t>]) under a standard normal.</a:t>
                </a:r>
              </a:p>
            </p:txBody>
          </p:sp>
        </mc:Choice>
        <mc:Fallback xmlns="">
          <p:sp>
            <p:nvSpPr>
              <p:cNvPr id="3" name="Content Placeholder 2">
                <a:extLst>
                  <a:ext uri="{FF2B5EF4-FFF2-40B4-BE49-F238E27FC236}">
                    <a16:creationId xmlns:a16="http://schemas.microsoft.com/office/drawing/2014/main" id="{73C6D970-764F-A3C4-5D72-2BE7DE3961C8}"/>
                  </a:ext>
                </a:extLst>
              </p:cNvPr>
              <p:cNvSpPr>
                <a:spLocks noGrp="1" noRot="1" noChangeAspect="1" noMove="1" noResize="1" noEditPoints="1" noAdjustHandles="1" noChangeArrowheads="1" noChangeShapeType="1" noTextEdit="1"/>
              </p:cNvSpPr>
              <p:nvPr>
                <p:ph idx="1"/>
              </p:nvPr>
            </p:nvSpPr>
            <p:spPr>
              <a:blipFill>
                <a:blip r:embed="rId2"/>
                <a:stretch>
                  <a:fillRect l="-2283" t="-3134" r="-2740"/>
                </a:stretch>
              </a:blipFill>
            </p:spPr>
            <p:txBody>
              <a:bodyPr/>
              <a:lstStyle/>
              <a:p>
                <a:r>
                  <a:rPr lang="en-US">
                    <a:noFill/>
                  </a:rPr>
                  <a:t> </a:t>
                </a:r>
              </a:p>
            </p:txBody>
          </p:sp>
        </mc:Fallback>
      </mc:AlternateContent>
    </p:spTree>
    <p:extLst>
      <p:ext uri="{BB962C8B-B14F-4D97-AF65-F5344CB8AC3E}">
        <p14:creationId xmlns:p14="http://schemas.microsoft.com/office/powerpoint/2010/main" val="177259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C178-E430-9125-2C24-B69832F74606}"/>
              </a:ext>
            </a:extLst>
          </p:cNvPr>
          <p:cNvSpPr>
            <a:spLocks noGrp="1"/>
          </p:cNvSpPr>
          <p:nvPr>
            <p:ph type="title"/>
          </p:nvPr>
        </p:nvSpPr>
        <p:spPr/>
        <p:txBody>
          <a:bodyPr/>
          <a:lstStyle/>
          <a:p>
            <a:r>
              <a:rPr lang="en-US" dirty="0"/>
              <a:t>Confidence Limits</a:t>
            </a:r>
          </a:p>
        </p:txBody>
      </p:sp>
      <p:pic>
        <p:nvPicPr>
          <p:cNvPr id="1026" name="Picture 2" descr="undefined">
            <a:extLst>
              <a:ext uri="{FF2B5EF4-FFF2-40B4-BE49-F238E27FC236}">
                <a16:creationId xmlns:a16="http://schemas.microsoft.com/office/drawing/2014/main" id="{811EBA2F-83E9-7257-678C-BAF74B6B9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0"/>
            <a:ext cx="9147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11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2604-0737-A25C-3D38-8682FA2164DB}"/>
              </a:ext>
            </a:extLst>
          </p:cNvPr>
          <p:cNvSpPr>
            <a:spLocks noGrp="1"/>
          </p:cNvSpPr>
          <p:nvPr>
            <p:ph type="title"/>
          </p:nvPr>
        </p:nvSpPr>
        <p:spPr/>
        <p:txBody>
          <a:bodyPr/>
          <a:lstStyle/>
          <a:p>
            <a:r>
              <a:rPr lang="en-US" dirty="0"/>
              <a:t>Sampling Distribution for a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628F81-05D2-C8BB-73BF-D3420082812A}"/>
                  </a:ext>
                </a:extLst>
              </p:cNvPr>
              <p:cNvSpPr>
                <a:spLocks noGrp="1"/>
              </p:cNvSpPr>
              <p:nvPr>
                <p:ph idx="1"/>
              </p:nvPr>
            </p:nvSpPr>
            <p:spPr>
              <a:xfrm>
                <a:off x="111513" y="1296000"/>
                <a:ext cx="11998712" cy="4445149"/>
              </a:xfrm>
            </p:spPr>
            <p:txBody>
              <a:bodyPr/>
              <a:lstStyle/>
              <a:p>
                <a:r>
                  <a:rPr lang="en-US" sz="4000" dirty="0"/>
                  <a:t>Assuming central limit theorem holds:</a:t>
                </a:r>
                <a:br>
                  <a:rPr lang="en-US" sz="4000" dirty="0"/>
                </a:br>
                <a14:m>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𝑥</m:t>
                        </m:r>
                      </m:e>
                    </m:acc>
                    <m:r>
                      <a:rPr lang="en-US" sz="4000" b="0" i="1" dirty="0" smtClean="0">
                        <a:latin typeface="Cambria Math" panose="02040503050406030204" pitchFamily="18" charset="0"/>
                      </a:rPr>
                      <m:t> ~ </m:t>
                    </m:r>
                    <m:r>
                      <a:rPr lang="en-US" sz="4000" b="0" i="1" dirty="0" smtClean="0">
                        <a:latin typeface="Cambria Math" panose="02040503050406030204" pitchFamily="18" charset="0"/>
                      </a:rPr>
                      <m:t>𝑁</m:t>
                    </m:r>
                    <m:d>
                      <m:dPr>
                        <m:ctrlPr>
                          <a:rPr lang="en-US" sz="4000" b="0" i="1" dirty="0" smtClean="0">
                            <a:latin typeface="Cambria Math" panose="02040503050406030204" pitchFamily="18" charset="0"/>
                          </a:rPr>
                        </m:ctrlPr>
                      </m:dPr>
                      <m:e>
                        <m:r>
                          <a:rPr lang="en-US" sz="4000" b="0" i="1" dirty="0" smtClean="0">
                            <a:latin typeface="Cambria Math" panose="02040503050406030204" pitchFamily="18" charset="0"/>
                          </a:rPr>
                          <m:t>𝜇</m:t>
                        </m:r>
                        <m:r>
                          <a:rPr lang="en-US" sz="4000" b="0" i="1" dirty="0" smtClean="0">
                            <a:latin typeface="Cambria Math" panose="02040503050406030204" pitchFamily="18" charset="0"/>
                          </a:rPr>
                          <m:t> ,</m:t>
                        </m:r>
                        <m:f>
                          <m:fPr>
                            <m:ctrlPr>
                              <a:rPr lang="en-US" sz="4000" b="0" i="1" dirty="0" smtClean="0">
                                <a:latin typeface="Cambria Math" panose="02040503050406030204" pitchFamily="18" charset="0"/>
                              </a:rPr>
                            </m:ctrlPr>
                          </m:fPr>
                          <m:num>
                            <m:r>
                              <a:rPr lang="en-US" sz="4000" b="0" i="1" dirty="0" smtClean="0">
                                <a:latin typeface="Cambria Math" panose="02040503050406030204" pitchFamily="18" charset="0"/>
                              </a:rPr>
                              <m:t>𝜎</m:t>
                            </m:r>
                          </m:num>
                          <m:den>
                            <m:rad>
                              <m:radPr>
                                <m:degHide m:val="on"/>
                                <m:ctrlPr>
                                  <a:rPr lang="en-US" sz="4000" b="0" i="1" dirty="0" smtClean="0">
                                    <a:latin typeface="Cambria Math" panose="02040503050406030204" pitchFamily="18" charset="0"/>
                                  </a:rPr>
                                </m:ctrlPr>
                              </m:radPr>
                              <m:deg/>
                              <m:e>
                                <m:r>
                                  <a:rPr lang="en-US" sz="4000" b="0" i="1" dirty="0" smtClean="0">
                                    <a:latin typeface="Cambria Math" panose="02040503050406030204" pitchFamily="18" charset="0"/>
                                  </a:rPr>
                                  <m:t>𝑛</m:t>
                                </m:r>
                              </m:e>
                            </m:rad>
                          </m:den>
                        </m:f>
                      </m:e>
                    </m:d>
                    <m:r>
                      <a:rPr lang="en-US" sz="4000" b="1" i="1" dirty="0" smtClean="0">
                        <a:latin typeface="Cambria Math" panose="02040503050406030204" pitchFamily="18" charset="0"/>
                      </a:rPr>
                      <m:t>, </m:t>
                    </m:r>
                    <m:f>
                      <m:fPr>
                        <m:ctrlPr>
                          <a:rPr lang="en-US" sz="4000" b="1" i="1" dirty="0">
                            <a:latin typeface="Cambria Math" panose="02040503050406030204" pitchFamily="18" charset="0"/>
                          </a:rPr>
                        </m:ctrlPr>
                      </m:fPr>
                      <m:num>
                        <m:r>
                          <a:rPr lang="en-US" sz="4000" b="1" i="1" dirty="0">
                            <a:latin typeface="Cambria Math" panose="02040503050406030204" pitchFamily="18" charset="0"/>
                          </a:rPr>
                          <m:t>𝝈</m:t>
                        </m:r>
                      </m:num>
                      <m:den>
                        <m:rad>
                          <m:radPr>
                            <m:degHide m:val="on"/>
                            <m:ctrlPr>
                              <a:rPr lang="en-US" sz="4000" b="1" i="1" dirty="0">
                                <a:latin typeface="Cambria Math" panose="02040503050406030204" pitchFamily="18" charset="0"/>
                              </a:rPr>
                            </m:ctrlPr>
                          </m:radPr>
                          <m:deg/>
                          <m:e>
                            <m:r>
                              <a:rPr lang="en-US" sz="4000" b="1" i="1" dirty="0">
                                <a:latin typeface="Cambria Math" panose="02040503050406030204" pitchFamily="18" charset="0"/>
                              </a:rPr>
                              <m:t>𝒏</m:t>
                            </m:r>
                          </m:e>
                        </m:rad>
                      </m:den>
                    </m:f>
                    <m:r>
                      <a:rPr lang="en-US" sz="4000" b="1" i="1" dirty="0" smtClean="0">
                        <a:latin typeface="Cambria Math" panose="02040503050406030204" pitchFamily="18" charset="0"/>
                      </a:rPr>
                      <m:t> </m:t>
                    </m:r>
                    <m:r>
                      <a:rPr lang="en-US" sz="4000" b="1" i="1" dirty="0" smtClean="0">
                        <a:latin typeface="Cambria Math" panose="02040503050406030204" pitchFamily="18" charset="0"/>
                      </a:rPr>
                      <m:t>𝒄𝒂𝒍𝒍𝒆𝒅</m:t>
                    </m:r>
                    <m:r>
                      <a:rPr lang="en-US" sz="4000" b="1" i="1" dirty="0" smtClean="0">
                        <a:latin typeface="Cambria Math" panose="02040503050406030204" pitchFamily="18" charset="0"/>
                      </a:rPr>
                      <m:t> </m:t>
                    </m:r>
                    <m:r>
                      <a:rPr lang="en-US" sz="4000" b="1" i="1" dirty="0" smtClean="0">
                        <a:latin typeface="Cambria Math" panose="02040503050406030204" pitchFamily="18" charset="0"/>
                      </a:rPr>
                      <m:t>𝑺𝒕𝒂𝒏𝒅𝒂𝒓𝒅</m:t>
                    </m:r>
                    <m:r>
                      <a:rPr lang="en-US" sz="4000" b="1" i="1" dirty="0" smtClean="0">
                        <a:latin typeface="Cambria Math" panose="02040503050406030204" pitchFamily="18" charset="0"/>
                      </a:rPr>
                      <m:t> </m:t>
                    </m:r>
                    <m:r>
                      <a:rPr lang="en-US" sz="4000" b="1" i="1" dirty="0" smtClean="0">
                        <a:latin typeface="Cambria Math" panose="02040503050406030204" pitchFamily="18" charset="0"/>
                      </a:rPr>
                      <m:t>𝑬𝒓𝒓𝒐𝒓</m:t>
                    </m:r>
                  </m:oMath>
                </a14:m>
                <a:endParaRPr lang="en-US" sz="4000" b="1" dirty="0"/>
              </a:p>
              <a:p>
                <a:r>
                  <a:rPr lang="en-US" sz="4000" dirty="0"/>
                  <a:t>If we want the range within which, 95 times out of a 100, our sample mean will cover the population mean, we calculate:</a:t>
                </a:r>
                <a:br>
                  <a:rPr lang="en-US" sz="4000" dirty="0"/>
                </a:br>
                <a14:m>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𝑥</m:t>
                        </m:r>
                      </m:e>
                    </m:acc>
                    <m:r>
                      <a:rPr lang="en-US" sz="4000" b="0" i="1" dirty="0" smtClean="0">
                        <a:latin typeface="Cambria Math" panose="02040503050406030204" pitchFamily="18" charset="0"/>
                      </a:rPr>
                      <m:t> </m:t>
                    </m:r>
                    <m:r>
                      <a:rPr lang="en-US" sz="4000" b="0" i="1" dirty="0" smtClean="0">
                        <a:latin typeface="Cambria Math" panose="02040503050406030204" pitchFamily="18" charset="0"/>
                        <a:ea typeface="Cambria Math" panose="02040503050406030204" pitchFamily="18" charset="0"/>
                      </a:rPr>
                      <m:t>±1.96 ∗</m:t>
                    </m:r>
                    <m:r>
                      <a:rPr lang="en-US" sz="4000" b="0" i="1" dirty="0" smtClean="0">
                        <a:latin typeface="Cambria Math" panose="02040503050406030204" pitchFamily="18" charset="0"/>
                        <a:ea typeface="Cambria Math" panose="02040503050406030204" pitchFamily="18" charset="0"/>
                      </a:rPr>
                      <m:t>𝑆𝑇</m:t>
                    </m:r>
                    <m:sSub>
                      <m:sSubPr>
                        <m:ctrlPr>
                          <a:rPr lang="en-US" sz="4000" b="0" i="1" dirty="0" smtClean="0">
                            <a:latin typeface="Cambria Math" panose="02040503050406030204" pitchFamily="18" charset="0"/>
                            <a:ea typeface="Cambria Math" panose="02040503050406030204" pitchFamily="18" charset="0"/>
                          </a:rPr>
                        </m:ctrlPr>
                      </m:sSubPr>
                      <m:e>
                        <m:r>
                          <a:rPr lang="en-US" sz="4000" b="0" i="1" dirty="0" smtClean="0">
                            <a:latin typeface="Cambria Math" panose="02040503050406030204" pitchFamily="18" charset="0"/>
                            <a:ea typeface="Cambria Math" panose="02040503050406030204" pitchFamily="18" charset="0"/>
                          </a:rPr>
                          <m:t>𝐷</m:t>
                        </m:r>
                      </m:e>
                      <m:sub>
                        <m:acc>
                          <m:accPr>
                            <m:chr m:val="̅"/>
                            <m:ctrlPr>
                              <a:rPr lang="en-US" sz="4000" b="0" i="1" dirty="0" smtClean="0">
                                <a:latin typeface="Cambria Math" panose="02040503050406030204" pitchFamily="18" charset="0"/>
                                <a:ea typeface="Cambria Math" panose="02040503050406030204" pitchFamily="18" charset="0"/>
                              </a:rPr>
                            </m:ctrlPr>
                          </m:accPr>
                          <m:e>
                            <m:r>
                              <a:rPr lang="en-US" sz="4000" b="0" i="1" dirty="0" smtClean="0">
                                <a:latin typeface="Cambria Math" panose="02040503050406030204" pitchFamily="18" charset="0"/>
                                <a:ea typeface="Cambria Math" panose="02040503050406030204" pitchFamily="18" charset="0"/>
                              </a:rPr>
                              <m:t>𝑥</m:t>
                            </m:r>
                          </m:e>
                        </m:acc>
                      </m:sub>
                    </m:sSub>
                    <m:r>
                      <a:rPr lang="en-US" sz="4000" b="0" i="1" dirty="0" smtClean="0">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dirty="0" smtClean="0">
                        <a:latin typeface="Cambria Math" panose="02040503050406030204" pitchFamily="18" charset="0"/>
                      </a:rPr>
                      <m:t>−</m:t>
                    </m:r>
                    <m:r>
                      <a:rPr lang="en-US" sz="4000" i="1" dirty="0">
                        <a:latin typeface="Cambria Math" panose="02040503050406030204" pitchFamily="18" charset="0"/>
                        <a:ea typeface="Cambria Math" panose="02040503050406030204" pitchFamily="18" charset="0"/>
                      </a:rPr>
                      <m:t>1.96 ∗</m:t>
                    </m:r>
                    <m:r>
                      <a:rPr lang="en-US" sz="4000" b="0" i="1" dirty="0" smtClean="0">
                        <a:latin typeface="Cambria Math" panose="02040503050406030204" pitchFamily="18" charset="0"/>
                        <a:ea typeface="Cambria Math" panose="02040503050406030204" pitchFamily="18" charset="0"/>
                      </a:rPr>
                      <m:t> </m:t>
                    </m:r>
                    <m:f>
                      <m:fPr>
                        <m:ctrlPr>
                          <a:rPr lang="en-US" sz="4000" i="1" dirty="0">
                            <a:latin typeface="Cambria Math" panose="02040503050406030204" pitchFamily="18" charset="0"/>
                          </a:rPr>
                        </m:ctrlPr>
                      </m:fPr>
                      <m:num>
                        <m:r>
                          <a:rPr lang="en-US" sz="4000" i="1" dirty="0">
                            <a:latin typeface="Cambria Math" panose="02040503050406030204" pitchFamily="18" charset="0"/>
                          </a:rPr>
                          <m:t>𝜎</m:t>
                        </m:r>
                      </m:num>
                      <m:den>
                        <m:rad>
                          <m:radPr>
                            <m:degHide m:val="on"/>
                            <m:ctrlPr>
                              <a:rPr lang="en-US" sz="4000" i="1" dirty="0">
                                <a:latin typeface="Cambria Math" panose="02040503050406030204" pitchFamily="18" charset="0"/>
                              </a:rPr>
                            </m:ctrlPr>
                          </m:radPr>
                          <m:deg/>
                          <m:e>
                            <m:r>
                              <a:rPr lang="en-US" sz="4000" i="1" dirty="0">
                                <a:latin typeface="Cambria Math" panose="02040503050406030204" pitchFamily="18" charset="0"/>
                              </a:rPr>
                              <m:t>𝑛</m:t>
                            </m:r>
                          </m:e>
                        </m:rad>
                      </m:den>
                    </m:f>
                  </m:oMath>
                </a14:m>
                <a:r>
                  <a:rPr lang="en-US" sz="4000" dirty="0"/>
                  <a:t> ,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𝑥</m:t>
                        </m:r>
                      </m:e>
                    </m:acc>
                    <m:r>
                      <a:rPr lang="en-US" sz="4000" b="0" i="1" dirty="0" smtClean="0">
                        <a:latin typeface="Cambria Math" panose="02040503050406030204" pitchFamily="18" charset="0"/>
                      </a:rPr>
                      <m:t>+</m:t>
                    </m:r>
                    <m:r>
                      <a:rPr lang="en-US" sz="4000" i="1" dirty="0">
                        <a:latin typeface="Cambria Math" panose="02040503050406030204" pitchFamily="18" charset="0"/>
                        <a:ea typeface="Cambria Math" panose="02040503050406030204" pitchFamily="18" charset="0"/>
                      </a:rPr>
                      <m:t>1.96 ∗ </m:t>
                    </m:r>
                    <m:f>
                      <m:fPr>
                        <m:ctrlPr>
                          <a:rPr lang="en-US" sz="4000" i="1" dirty="0">
                            <a:latin typeface="Cambria Math" panose="02040503050406030204" pitchFamily="18" charset="0"/>
                          </a:rPr>
                        </m:ctrlPr>
                      </m:fPr>
                      <m:num>
                        <m:r>
                          <a:rPr lang="en-US" sz="4000" i="1" dirty="0">
                            <a:latin typeface="Cambria Math" panose="02040503050406030204" pitchFamily="18" charset="0"/>
                          </a:rPr>
                          <m:t>𝜎</m:t>
                        </m:r>
                      </m:num>
                      <m:den>
                        <m:rad>
                          <m:radPr>
                            <m:degHide m:val="on"/>
                            <m:ctrlPr>
                              <a:rPr lang="en-US" sz="4000" i="1" dirty="0">
                                <a:latin typeface="Cambria Math" panose="02040503050406030204" pitchFamily="18" charset="0"/>
                              </a:rPr>
                            </m:ctrlPr>
                          </m:radPr>
                          <m:deg/>
                          <m:e>
                            <m:r>
                              <a:rPr lang="en-US" sz="4000" i="1" dirty="0">
                                <a:latin typeface="Cambria Math" panose="02040503050406030204" pitchFamily="18" charset="0"/>
                              </a:rPr>
                              <m:t>𝑛</m:t>
                            </m:r>
                          </m:e>
                        </m:rad>
                      </m:den>
                    </m:f>
                  </m:oMath>
                </a14:m>
                <a:r>
                  <a:rPr lang="en-US" sz="4000" dirty="0"/>
                  <a:t> ]</a:t>
                </a:r>
              </a:p>
            </p:txBody>
          </p:sp>
        </mc:Choice>
        <mc:Fallback xmlns="">
          <p:sp>
            <p:nvSpPr>
              <p:cNvPr id="3" name="Content Placeholder 2">
                <a:extLst>
                  <a:ext uri="{FF2B5EF4-FFF2-40B4-BE49-F238E27FC236}">
                    <a16:creationId xmlns:a16="http://schemas.microsoft.com/office/drawing/2014/main" id="{90628F81-05D2-C8BB-73BF-D3420082812A}"/>
                  </a:ext>
                </a:extLst>
              </p:cNvPr>
              <p:cNvSpPr>
                <a:spLocks noGrp="1" noRot="1" noChangeAspect="1" noMove="1" noResize="1" noEditPoints="1" noAdjustHandles="1" noChangeArrowheads="1" noChangeShapeType="1" noTextEdit="1"/>
              </p:cNvSpPr>
              <p:nvPr>
                <p:ph idx="1"/>
              </p:nvPr>
            </p:nvSpPr>
            <p:spPr>
              <a:xfrm>
                <a:off x="111513" y="1296000"/>
                <a:ext cx="11998712" cy="4445149"/>
              </a:xfrm>
              <a:blipFill>
                <a:blip r:embed="rId2"/>
                <a:stretch>
                  <a:fillRect l="-2326" t="-3704" r="-1057" b="-3704"/>
                </a:stretch>
              </a:blipFill>
            </p:spPr>
            <p:txBody>
              <a:bodyPr/>
              <a:lstStyle/>
              <a:p>
                <a:r>
                  <a:rPr lang="en-US">
                    <a:noFill/>
                  </a:rPr>
                  <a:t> </a:t>
                </a:r>
              </a:p>
            </p:txBody>
          </p:sp>
        </mc:Fallback>
      </mc:AlternateContent>
    </p:spTree>
    <p:extLst>
      <p:ext uri="{BB962C8B-B14F-4D97-AF65-F5344CB8AC3E}">
        <p14:creationId xmlns:p14="http://schemas.microsoft.com/office/powerpoint/2010/main" val="377622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F46B-00C7-4A4C-5E9C-AFF3E90533E4}"/>
              </a:ext>
            </a:extLst>
          </p:cNvPr>
          <p:cNvSpPr>
            <a:spLocks noGrp="1"/>
          </p:cNvSpPr>
          <p:nvPr>
            <p:ph type="title"/>
          </p:nvPr>
        </p:nvSpPr>
        <p:spPr/>
        <p:txBody>
          <a:bodyPr/>
          <a:lstStyle/>
          <a:p>
            <a:r>
              <a:rPr lang="en-US" dirty="0"/>
              <a:t>Central Limit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2EF93E-0EB2-0453-EAAA-D4B12F867227}"/>
                  </a:ext>
                </a:extLst>
              </p:cNvPr>
              <p:cNvSpPr>
                <a:spLocks noGrp="1"/>
              </p:cNvSpPr>
              <p:nvPr>
                <p:ph idx="1"/>
              </p:nvPr>
            </p:nvSpPr>
            <p:spPr/>
            <p:txBody>
              <a:bodyPr/>
              <a:lstStyle/>
              <a:p>
                <a:r>
                  <a:rPr lang="en-US" dirty="0"/>
                  <a:t>States that a sample mean for random variables from almost any distribution converges to the normal distribution.</a:t>
                </a:r>
              </a:p>
              <a:p>
                <a:r>
                  <a:rPr lang="en-US" dirty="0"/>
                  <a:t>That is, regardless of distribution of random variable:</a:t>
                </a:r>
              </a:p>
              <a:p>
                <a:pPr marL="0" indent="0">
                  <a:buNone/>
                </a:pPr>
                <a14:m>
                  <m:oMathPara xmlns:m="http://schemas.openxmlformats.org/officeDocument/2006/math">
                    <m:oMathParaPr>
                      <m:jc m:val="center"/>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rPr>
                                <m:t>→ ∞</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dirty="0">
                              <a:latin typeface="Cambria Math" panose="02040503050406030204" pitchFamily="18" charset="0"/>
                            </a:rPr>
                            <m:t>~ </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𝜇</m:t>
                          </m:r>
                          <m:r>
                            <a:rPr lang="en-US" i="1" dirty="0">
                              <a:latin typeface="Cambria Math" panose="02040503050406030204" pitchFamily="18" charset="0"/>
                            </a:rPr>
                            <m:t> ,</m:t>
                          </m:r>
                          <m:f>
                            <m:fPr>
                              <m:ctrlPr>
                                <a:rPr lang="en-US" i="1" dirty="0">
                                  <a:latin typeface="Cambria Math" panose="02040503050406030204" pitchFamily="18" charset="0"/>
                                </a:rPr>
                              </m:ctrlPr>
                            </m:fPr>
                            <m:num>
                              <m:r>
                                <a:rPr lang="en-US" i="1" dirty="0">
                                  <a:latin typeface="Cambria Math" panose="02040503050406030204" pitchFamily="18" charset="0"/>
                                </a:rPr>
                                <m:t>𝜎</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𝑛</m:t>
                                  </m:r>
                                </m:e>
                              </m:rad>
                            </m:den>
                          </m:f>
                          <m:r>
                            <a:rPr lang="en-US" i="1" dirty="0">
                              <a:latin typeface="Cambria Math" panose="02040503050406030204" pitchFamily="18" charset="0"/>
                            </a:rPr>
                            <m:t>)</m:t>
                          </m:r>
                        </m:e>
                      </m:func>
                    </m:oMath>
                  </m:oMathPara>
                </a14:m>
                <a:endParaRPr lang="en-US" dirty="0"/>
              </a:p>
            </p:txBody>
          </p:sp>
        </mc:Choice>
        <mc:Fallback xmlns="">
          <p:sp>
            <p:nvSpPr>
              <p:cNvPr id="3" name="Content Placeholder 2">
                <a:extLst>
                  <a:ext uri="{FF2B5EF4-FFF2-40B4-BE49-F238E27FC236}">
                    <a16:creationId xmlns:a16="http://schemas.microsoft.com/office/drawing/2014/main" id="{3C2EF93E-0EB2-0453-EAAA-D4B12F867227}"/>
                  </a:ext>
                </a:extLst>
              </p:cNvPr>
              <p:cNvSpPr>
                <a:spLocks noGrp="1" noRot="1" noChangeAspect="1" noMove="1" noResize="1" noEditPoints="1" noAdjustHandles="1" noChangeArrowheads="1" noChangeShapeType="1" noTextEdit="1"/>
              </p:cNvSpPr>
              <p:nvPr>
                <p:ph idx="1"/>
              </p:nvPr>
            </p:nvSpPr>
            <p:spPr>
              <a:blipFill>
                <a:blip r:embed="rId2"/>
                <a:stretch>
                  <a:fillRect l="-2740" t="-3704" r="-2740" b="-3419"/>
                </a:stretch>
              </a:blipFill>
            </p:spPr>
            <p:txBody>
              <a:bodyPr/>
              <a:lstStyle/>
              <a:p>
                <a:r>
                  <a:rPr lang="en-US">
                    <a:noFill/>
                  </a:rPr>
                  <a:t> </a:t>
                </a:r>
              </a:p>
            </p:txBody>
          </p:sp>
        </mc:Fallback>
      </mc:AlternateContent>
    </p:spTree>
    <p:extLst>
      <p:ext uri="{BB962C8B-B14F-4D97-AF65-F5344CB8AC3E}">
        <p14:creationId xmlns:p14="http://schemas.microsoft.com/office/powerpoint/2010/main" val="1569936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5A7C-34C0-B80F-0407-95582CCD5586}"/>
              </a:ext>
            </a:extLst>
          </p:cNvPr>
          <p:cNvSpPr>
            <a:spLocks noGrp="1"/>
          </p:cNvSpPr>
          <p:nvPr>
            <p:ph type="title"/>
          </p:nvPr>
        </p:nvSpPr>
        <p:spPr/>
        <p:txBody>
          <a:bodyPr/>
          <a:lstStyle/>
          <a:p>
            <a:r>
              <a:rPr lang="en-US" dirty="0"/>
              <a:t>Confidence Intervals for a Single Mean</a:t>
            </a:r>
          </a:p>
        </p:txBody>
      </p:sp>
      <p:sp>
        <p:nvSpPr>
          <p:cNvPr id="3" name="Content Placeholder 2">
            <a:extLst>
              <a:ext uri="{FF2B5EF4-FFF2-40B4-BE49-F238E27FC236}">
                <a16:creationId xmlns:a16="http://schemas.microsoft.com/office/drawing/2014/main" id="{368DF038-9125-920A-66C4-0F09A5E36D6E}"/>
              </a:ext>
            </a:extLst>
          </p:cNvPr>
          <p:cNvSpPr>
            <a:spLocks noGrp="1"/>
          </p:cNvSpPr>
          <p:nvPr>
            <p:ph idx="1"/>
          </p:nvPr>
        </p:nvSpPr>
        <p:spPr/>
        <p:txBody>
          <a:bodyPr/>
          <a:lstStyle/>
          <a:p>
            <a:r>
              <a:rPr lang="en-US" dirty="0"/>
              <a:t>Say we had a set of brain weights for babies.</a:t>
            </a:r>
          </a:p>
        </p:txBody>
      </p:sp>
      <p:pic>
        <p:nvPicPr>
          <p:cNvPr id="5" name="Picture 4" descr="A graph of a diagram&#10;&#10;Description automatically generated">
            <a:extLst>
              <a:ext uri="{FF2B5EF4-FFF2-40B4-BE49-F238E27FC236}">
                <a16:creationId xmlns:a16="http://schemas.microsoft.com/office/drawing/2014/main" id="{44181C0B-D922-426C-5CED-5BF942BE7977}"/>
              </a:ext>
            </a:extLst>
          </p:cNvPr>
          <p:cNvPicPr>
            <a:picLocks noChangeAspect="1"/>
          </p:cNvPicPr>
          <p:nvPr/>
        </p:nvPicPr>
        <p:blipFill>
          <a:blip r:embed="rId2"/>
          <a:stretch>
            <a:fillRect/>
          </a:stretch>
        </p:blipFill>
        <p:spPr>
          <a:xfrm>
            <a:off x="248093" y="2085753"/>
            <a:ext cx="4146697" cy="4146697"/>
          </a:xfrm>
          <a:prstGeom prst="rect">
            <a:avLst/>
          </a:prstGeom>
        </p:spPr>
      </p:pic>
      <p:pic>
        <p:nvPicPr>
          <p:cNvPr id="8" name="Picture 7" descr="A graph of a diagram&#10;&#10;Description automatically generated with medium confidence">
            <a:extLst>
              <a:ext uri="{FF2B5EF4-FFF2-40B4-BE49-F238E27FC236}">
                <a16:creationId xmlns:a16="http://schemas.microsoft.com/office/drawing/2014/main" id="{D44B7514-AB51-9F21-BE45-464A9AF1253B}"/>
              </a:ext>
            </a:extLst>
          </p:cNvPr>
          <p:cNvPicPr>
            <a:picLocks noChangeAspect="1"/>
          </p:cNvPicPr>
          <p:nvPr/>
        </p:nvPicPr>
        <p:blipFill>
          <a:blip r:embed="rId3"/>
          <a:stretch>
            <a:fillRect/>
          </a:stretch>
        </p:blipFill>
        <p:spPr>
          <a:xfrm>
            <a:off x="4354799" y="2350385"/>
            <a:ext cx="6993449" cy="3390763"/>
          </a:xfrm>
          <a:prstGeom prst="rect">
            <a:avLst/>
          </a:prstGeom>
        </p:spPr>
      </p:pic>
      <p:pic>
        <p:nvPicPr>
          <p:cNvPr id="9" name="Picture 8">
            <a:extLst>
              <a:ext uri="{FF2B5EF4-FFF2-40B4-BE49-F238E27FC236}">
                <a16:creationId xmlns:a16="http://schemas.microsoft.com/office/drawing/2014/main" id="{D507C05D-A54B-12FD-242F-9FA59D4D3A1B}"/>
              </a:ext>
            </a:extLst>
          </p:cNvPr>
          <p:cNvPicPr>
            <a:picLocks noChangeAspect="1"/>
          </p:cNvPicPr>
          <p:nvPr/>
        </p:nvPicPr>
        <p:blipFill>
          <a:blip r:embed="rId4"/>
          <a:stretch>
            <a:fillRect/>
          </a:stretch>
        </p:blipFill>
        <p:spPr>
          <a:xfrm>
            <a:off x="4419011" y="2350383"/>
            <a:ext cx="6778191" cy="3516505"/>
          </a:xfrm>
          <a:prstGeom prst="rect">
            <a:avLst/>
          </a:prstGeom>
        </p:spPr>
      </p:pic>
    </p:spTree>
    <p:extLst>
      <p:ext uri="{BB962C8B-B14F-4D97-AF65-F5344CB8AC3E}">
        <p14:creationId xmlns:p14="http://schemas.microsoft.com/office/powerpoint/2010/main" val="477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7BA0-DEE4-11DF-813E-3AB04E4B2DD0}"/>
              </a:ext>
            </a:extLst>
          </p:cNvPr>
          <p:cNvSpPr>
            <a:spLocks noGrp="1"/>
          </p:cNvSpPr>
          <p:nvPr>
            <p:ph type="title"/>
          </p:nvPr>
        </p:nvSpPr>
        <p:spPr/>
        <p:txBody>
          <a:bodyPr/>
          <a:lstStyle/>
          <a:p>
            <a:r>
              <a:rPr lang="en-US" dirty="0"/>
              <a:t>Confidence Intervals for a Single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89D09A-CFE6-FE6C-9396-0194B6070B76}"/>
                  </a:ext>
                </a:extLst>
              </p:cNvPr>
              <p:cNvSpPr>
                <a:spLocks noGrp="1"/>
              </p:cNvSpPr>
              <p:nvPr>
                <p:ph idx="1"/>
              </p:nvPr>
            </p:nvSpPr>
            <p:spPr/>
            <p:txBody>
              <a:bodyPr/>
              <a:lstStyle/>
              <a:p>
                <a:r>
                  <a:rPr lang="en-US" dirty="0"/>
                  <a:t>We can estimate the confidence intervals for the sample mean by calculating the standard error. </a:t>
                </a:r>
              </a:p>
              <a:p>
                <a:r>
                  <a:rPr lang="en-US" dirty="0"/>
                  <a:t>Standard error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𝜎</m:t>
                        </m:r>
                      </m:e>
                    </m:acc>
                    <m:r>
                      <a:rPr lang="en-US" b="0" i="1" dirty="0" smtClean="0">
                        <a:latin typeface="Cambria Math" panose="02040503050406030204" pitchFamily="18" charset="0"/>
                      </a:rPr>
                      <m:t>/</m:t>
                    </m:r>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𝑛</m:t>
                        </m:r>
                      </m:e>
                    </m:rad>
                  </m:oMath>
                </a14:m>
                <a:endParaRPr lang="en-US" dirty="0"/>
              </a:p>
              <a:p>
                <a:r>
                  <a:rPr lang="en-US" dirty="0"/>
                  <a:t>95% confidence intervals are: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±1.96∗</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𝜎</m:t>
                        </m:r>
                      </m:e>
                    </m:acc>
                    <m:r>
                      <a:rPr lang="en-US" i="1" dirty="0">
                        <a:latin typeface="Cambria Math" panose="02040503050406030204" pitchFamily="18" charset="0"/>
                      </a:rPr>
                      <m:t>/</m:t>
                    </m:r>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𝑛</m:t>
                        </m:r>
                      </m:e>
                    </m:rad>
                  </m:oMath>
                </a14:m>
                <a:endParaRPr lang="en-US" dirty="0"/>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𝜎</m:t>
                        </m:r>
                      </m:den>
                    </m:f>
                  </m:oMath>
                </a14:m>
                <a:r>
                  <a:rPr lang="en-US" dirty="0"/>
                  <a:t> is called a z-score. For example, z = 1.96 for a probability of 0.95. </a:t>
                </a:r>
              </a:p>
            </p:txBody>
          </p:sp>
        </mc:Choice>
        <mc:Fallback xmlns="">
          <p:sp>
            <p:nvSpPr>
              <p:cNvPr id="3" name="Content Placeholder 2">
                <a:extLst>
                  <a:ext uri="{FF2B5EF4-FFF2-40B4-BE49-F238E27FC236}">
                    <a16:creationId xmlns:a16="http://schemas.microsoft.com/office/drawing/2014/main" id="{B189D09A-CFE6-FE6C-9396-0194B6070B76}"/>
                  </a:ext>
                </a:extLst>
              </p:cNvPr>
              <p:cNvSpPr>
                <a:spLocks noGrp="1" noRot="1" noChangeAspect="1" noMove="1" noResize="1" noEditPoints="1" noAdjustHandles="1" noChangeArrowheads="1" noChangeShapeType="1" noTextEdit="1"/>
              </p:cNvSpPr>
              <p:nvPr>
                <p:ph idx="1"/>
              </p:nvPr>
            </p:nvSpPr>
            <p:spPr>
              <a:blipFill>
                <a:blip r:embed="rId2"/>
                <a:stretch>
                  <a:fillRect l="-2740" t="-3704" r="-3653" b="-14815"/>
                </a:stretch>
              </a:blipFill>
            </p:spPr>
            <p:txBody>
              <a:bodyPr/>
              <a:lstStyle/>
              <a:p>
                <a:r>
                  <a:rPr lang="en-US">
                    <a:noFill/>
                  </a:rPr>
                  <a:t> </a:t>
                </a:r>
              </a:p>
            </p:txBody>
          </p:sp>
        </mc:Fallback>
      </mc:AlternateContent>
    </p:spTree>
    <p:extLst>
      <p:ext uri="{BB962C8B-B14F-4D97-AF65-F5344CB8AC3E}">
        <p14:creationId xmlns:p14="http://schemas.microsoft.com/office/powerpoint/2010/main" val="2545365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9B892-F4CB-3D4E-E6C5-CCA9CAE36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F8F6D-5318-3DF8-01C9-31362107FD99}"/>
              </a:ext>
            </a:extLst>
          </p:cNvPr>
          <p:cNvSpPr>
            <a:spLocks noGrp="1"/>
          </p:cNvSpPr>
          <p:nvPr>
            <p:ph type="title"/>
          </p:nvPr>
        </p:nvSpPr>
        <p:spPr/>
        <p:txBody>
          <a:bodyPr/>
          <a:lstStyle/>
          <a:p>
            <a:r>
              <a:rPr lang="en-US" dirty="0"/>
              <a:t>Confidence Intervals for a Single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F96C30-0E8B-8691-C77A-9E6E1C327D16}"/>
                  </a:ext>
                </a:extLst>
              </p:cNvPr>
              <p:cNvSpPr>
                <a:spLocks noGrp="1"/>
              </p:cNvSpPr>
              <p:nvPr>
                <p:ph idx="1"/>
              </p:nvPr>
            </p:nvSpPr>
            <p:spPr/>
            <p:txBody>
              <a:bodyPr/>
              <a:lstStyle/>
              <a:p>
                <a:pPr marL="0" indent="0">
                  <a:buNone/>
                </a:pPr>
                <a:r>
                  <a:rPr lang="en-US" sz="4000" dirty="0"/>
                  <a:t>95% confidence intervals are: </a:t>
                </a:r>
                <a14:m>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𝑥</m:t>
                        </m:r>
                      </m:e>
                    </m:acc>
                    <m:r>
                      <a:rPr lang="en-US" sz="4000" b="0" i="1" dirty="0" smtClean="0">
                        <a:latin typeface="Cambria Math" panose="02040503050406030204" pitchFamily="18" charset="0"/>
                      </a:rPr>
                      <m:t> </m:t>
                    </m:r>
                    <m:r>
                      <a:rPr lang="en-US" sz="4000" b="0" i="1" dirty="0" smtClean="0">
                        <a:latin typeface="Cambria Math" panose="02040503050406030204" pitchFamily="18" charset="0"/>
                        <a:ea typeface="Cambria Math" panose="02040503050406030204" pitchFamily="18" charset="0"/>
                      </a:rPr>
                      <m:t>±1.96∗</m:t>
                    </m:r>
                  </m:oMath>
                </a14:m>
                <a:r>
                  <a:rPr lang="en-US" sz="4000" dirty="0"/>
                  <a:t>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𝜎</m:t>
                        </m:r>
                      </m:e>
                    </m:acc>
                    <m:r>
                      <a:rPr lang="en-US" sz="4000" i="1" dirty="0">
                        <a:latin typeface="Cambria Math" panose="02040503050406030204" pitchFamily="18" charset="0"/>
                      </a:rPr>
                      <m:t>/</m:t>
                    </m:r>
                    <m:rad>
                      <m:radPr>
                        <m:degHide m:val="on"/>
                        <m:ctrlPr>
                          <a:rPr lang="en-US" sz="4000" i="1" dirty="0">
                            <a:latin typeface="Cambria Math" panose="02040503050406030204" pitchFamily="18" charset="0"/>
                          </a:rPr>
                        </m:ctrlPr>
                      </m:radPr>
                      <m:deg/>
                      <m:e>
                        <m:r>
                          <a:rPr lang="en-US" sz="4000" i="1" dirty="0">
                            <a:latin typeface="Cambria Math" panose="02040503050406030204" pitchFamily="18" charset="0"/>
                          </a:rPr>
                          <m:t>𝑛</m:t>
                        </m:r>
                      </m:e>
                    </m:rad>
                  </m:oMath>
                </a14:m>
                <a:endParaRPr lang="en-US" sz="4000" dirty="0"/>
              </a:p>
              <a:p>
                <a:pPr marL="0" indent="0">
                  <a:buNone/>
                </a:pPr>
                <a:endParaRPr lang="en-US" sz="4000" dirty="0"/>
              </a:p>
              <a:p>
                <a:pPr marL="0" indent="0">
                  <a:buNone/>
                </a:pPr>
                <a:r>
                  <a:rPr lang="en-US" sz="4000" dirty="0"/>
                  <a:t>Where does the 1.96 come from? </a:t>
                </a:r>
              </a:p>
              <a:p>
                <a:pPr marL="0" indent="0">
                  <a:buNone/>
                </a:pPr>
                <a:endParaRPr lang="en-US" sz="4000" dirty="0"/>
              </a:p>
              <a:p>
                <a:pPr marL="0" indent="0">
                  <a:buNone/>
                </a:pPr>
                <a:r>
                  <a:rPr lang="en-US" sz="4000" dirty="0"/>
                  <a:t>The Central Limit Theorem allowing us to assume a normal distribution for the sample mean!</a:t>
                </a:r>
              </a:p>
              <a:p>
                <a:pPr marL="0" indent="0">
                  <a:buNone/>
                </a:pPr>
                <a:r>
                  <a:rPr lang="en-US" sz="4000" dirty="0"/>
                  <a:t>Under the normal, 1.96 standard errors = 95% probability. 1.96 is referred to as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𝑧</m:t>
                        </m:r>
                      </m:e>
                      <m:sub>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2</m:t>
                            </m:r>
                          </m:den>
                        </m:f>
                      </m:sub>
                    </m:sSub>
                  </m:oMath>
                </a14:m>
                <a:r>
                  <a:rPr lang="en-US" sz="4000" dirty="0"/>
                  <a:t> for </a:t>
                </a:r>
                <a14:m>
                  <m:oMath xmlns:m="http://schemas.openxmlformats.org/officeDocument/2006/math">
                    <m:r>
                      <a:rPr lang="en-US" sz="4000" b="0" i="1" smtClean="0">
                        <a:latin typeface="Cambria Math" panose="02040503050406030204" pitchFamily="18" charset="0"/>
                      </a:rPr>
                      <m:t>𝛼</m:t>
                    </m:r>
                    <m:r>
                      <a:rPr lang="en-US" sz="4000" b="0" i="1" smtClean="0">
                        <a:latin typeface="Cambria Math" panose="02040503050406030204" pitchFamily="18" charset="0"/>
                      </a:rPr>
                      <m:t>=0.05</m:t>
                    </m:r>
                  </m:oMath>
                </a14:m>
                <a:r>
                  <a:rPr lang="en-US" sz="4000" dirty="0"/>
                  <a:t>.</a:t>
                </a:r>
              </a:p>
            </p:txBody>
          </p:sp>
        </mc:Choice>
        <mc:Fallback xmlns="">
          <p:sp>
            <p:nvSpPr>
              <p:cNvPr id="3" name="Content Placeholder 2">
                <a:extLst>
                  <a:ext uri="{FF2B5EF4-FFF2-40B4-BE49-F238E27FC236}">
                    <a16:creationId xmlns:a16="http://schemas.microsoft.com/office/drawing/2014/main" id="{35F96C30-0E8B-8691-C77A-9E6E1C327D16}"/>
                  </a:ext>
                </a:extLst>
              </p:cNvPr>
              <p:cNvSpPr>
                <a:spLocks noGrp="1" noRot="1" noChangeAspect="1" noMove="1" noResize="1" noEditPoints="1" noAdjustHandles="1" noChangeArrowheads="1" noChangeShapeType="1" noTextEdit="1"/>
              </p:cNvSpPr>
              <p:nvPr>
                <p:ph idx="1"/>
              </p:nvPr>
            </p:nvSpPr>
            <p:spPr>
              <a:blipFill>
                <a:blip r:embed="rId2"/>
                <a:stretch>
                  <a:fillRect l="-2740" t="-3419" b="-17664"/>
                </a:stretch>
              </a:blipFill>
            </p:spPr>
            <p:txBody>
              <a:bodyPr/>
              <a:lstStyle/>
              <a:p>
                <a:r>
                  <a:rPr lang="en-US">
                    <a:noFill/>
                  </a:rPr>
                  <a:t> </a:t>
                </a:r>
              </a:p>
            </p:txBody>
          </p:sp>
        </mc:Fallback>
      </mc:AlternateContent>
    </p:spTree>
    <p:extLst>
      <p:ext uri="{BB962C8B-B14F-4D97-AF65-F5344CB8AC3E}">
        <p14:creationId xmlns:p14="http://schemas.microsoft.com/office/powerpoint/2010/main" val="2035939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5EE8-0B07-98FF-4CB0-7A3C53068151}"/>
              </a:ext>
            </a:extLst>
          </p:cNvPr>
          <p:cNvSpPr>
            <a:spLocks noGrp="1"/>
          </p:cNvSpPr>
          <p:nvPr>
            <p:ph type="title"/>
          </p:nvPr>
        </p:nvSpPr>
        <p:spPr/>
        <p:txBody>
          <a:bodyPr/>
          <a:lstStyle/>
          <a:p>
            <a:r>
              <a:rPr lang="en-US" dirty="0"/>
              <a:t>Confidence Intervals for a Single Mean</a:t>
            </a:r>
          </a:p>
        </p:txBody>
      </p:sp>
      <p:sp>
        <p:nvSpPr>
          <p:cNvPr id="3" name="Content Placeholder 2">
            <a:extLst>
              <a:ext uri="{FF2B5EF4-FFF2-40B4-BE49-F238E27FC236}">
                <a16:creationId xmlns:a16="http://schemas.microsoft.com/office/drawing/2014/main" id="{E78DD76A-DDD9-FDE2-0985-2C3C491EDFC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279B48-A00C-4EB0-81FD-DE48B3D5B7A7}"/>
              </a:ext>
            </a:extLst>
          </p:cNvPr>
          <p:cNvPicPr>
            <a:picLocks noChangeAspect="1"/>
          </p:cNvPicPr>
          <p:nvPr/>
        </p:nvPicPr>
        <p:blipFill>
          <a:blip r:embed="rId2"/>
          <a:stretch>
            <a:fillRect/>
          </a:stretch>
        </p:blipFill>
        <p:spPr>
          <a:xfrm>
            <a:off x="745815" y="1296000"/>
            <a:ext cx="10366455" cy="4943707"/>
          </a:xfrm>
          <a:prstGeom prst="rect">
            <a:avLst/>
          </a:prstGeom>
        </p:spPr>
      </p:pic>
    </p:spTree>
    <p:extLst>
      <p:ext uri="{BB962C8B-B14F-4D97-AF65-F5344CB8AC3E}">
        <p14:creationId xmlns:p14="http://schemas.microsoft.com/office/powerpoint/2010/main" val="1207614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ADFA-82FE-333E-A245-49BB0DCF7594}"/>
              </a:ext>
            </a:extLst>
          </p:cNvPr>
          <p:cNvSpPr>
            <a:spLocks noGrp="1"/>
          </p:cNvSpPr>
          <p:nvPr>
            <p:ph type="title"/>
          </p:nvPr>
        </p:nvSpPr>
        <p:spPr/>
        <p:txBody>
          <a:bodyPr/>
          <a:lstStyle/>
          <a:p>
            <a:r>
              <a:rPr lang="en-US" dirty="0"/>
              <a:t>Sampling Distribution for a Mean</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63D6478-B2C3-3605-B0DA-9C766141BA77}"/>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D63D6478-B2C3-3605-B0DA-9C766141BA77}"/>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374842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CF1E-A916-C39D-64C2-301068C859AF}"/>
              </a:ext>
            </a:extLst>
          </p:cNvPr>
          <p:cNvSpPr>
            <a:spLocks noGrp="1"/>
          </p:cNvSpPr>
          <p:nvPr>
            <p:ph type="title"/>
          </p:nvPr>
        </p:nvSpPr>
        <p:spPr/>
        <p:txBody>
          <a:bodyPr/>
          <a:lstStyle/>
          <a:p>
            <a:r>
              <a:rPr lang="en-US" dirty="0"/>
              <a:t>Sampling Distribution for a Mean</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A1E8ABE-2A1F-0C79-2DA7-E2D58AB850F2}"/>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9A1E8ABE-2A1F-0C79-2DA7-E2D58AB850F2}"/>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359401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38710-A253-CB70-8E9E-DCA0F62F4DE6}"/>
            </a:ext>
          </a:extLst>
        </p:cNvPr>
        <p:cNvGrpSpPr/>
        <p:nvPr/>
      </p:nvGrpSpPr>
      <p:grpSpPr>
        <a:xfrm>
          <a:off x="0" y="0"/>
          <a:ext cx="0" cy="0"/>
          <a:chOff x="0" y="0"/>
          <a:chExt cx="0" cy="0"/>
        </a:xfrm>
      </p:grpSpPr>
      <p:sp>
        <p:nvSpPr>
          <p:cNvPr id="266" name="PlaceHolder 1">
            <a:extLst>
              <a:ext uri="{FF2B5EF4-FFF2-40B4-BE49-F238E27FC236}">
                <a16:creationId xmlns:a16="http://schemas.microsoft.com/office/drawing/2014/main" id="{5AE42CB9-4454-9D14-A0C0-E8B2B05E4150}"/>
              </a:ext>
            </a:extLst>
          </p:cNvPr>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a:extLst>
                  <a:ext uri="{FF2B5EF4-FFF2-40B4-BE49-F238E27FC236}">
                    <a16:creationId xmlns:a16="http://schemas.microsoft.com/office/drawing/2014/main" id="{2FC0E08F-FA41-A3C0-9B85-6428EFDA73C5}"/>
                  </a:ext>
                </a:extLst>
              </p:cNvPr>
              <p:cNvGraphicFramePr>
                <a:graphicFrameLocks/>
              </p:cNvGraphicFramePr>
              <p:nvPr/>
            </p:nvGraphicFramePr>
            <p:xfrm>
              <a:off x="480000" y="1347992"/>
              <a:ext cx="11101917" cy="459232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Counting Process</a:t>
                          </a:r>
                        </a:p>
                      </a:txBody>
                      <a:tcPr marL="121920" marR="121920" marT="60960" marB="60960"/>
                    </a:tc>
                    <a:extLst>
                      <a:ext uri="{0D108BD9-81ED-4DB2-BD59-A6C34878D82A}">
                        <a16:rowId xmlns:a16="http://schemas.microsoft.com/office/drawing/2014/main" val="4282699494"/>
                      </a:ext>
                    </a:extLst>
                  </a:tr>
                  <a:tr h="3860800">
                    <a:tc>
                      <a:txBody>
                        <a:bodyPr/>
                        <a:lstStyle/>
                        <a:p>
                          <a:pPr marL="0" indent="0">
                            <a:buFont typeface="Arial" panose="020B0604020202020204" pitchFamily="34" charset="0"/>
                            <a:buNone/>
                          </a:pPr>
                          <a:r>
                            <a:rPr lang="en-US" sz="2700" dirty="0"/>
                            <a:t>A stochastic process, </a:t>
                          </a:r>
                          <a14:m>
                            <m:oMath xmlns:m="http://schemas.openxmlformats.org/officeDocument/2006/math">
                              <m:d>
                                <m:dPr>
                                  <m:begChr m:val="{"/>
                                  <m:endChr m:val="}"/>
                                  <m:ctrlPr>
                                    <a:rPr lang="en-US" sz="2700" i="1">
                                      <a:latin typeface="Cambria Math" panose="02040503050406030204" pitchFamily="18" charset="0"/>
                                    </a:rPr>
                                  </m:ctrlPr>
                                </m:dPr>
                                <m:e>
                                  <m:r>
                                    <a:rPr lang="en-US" sz="2700">
                                      <a:latin typeface="Cambria Math" panose="02040503050406030204" pitchFamily="18" charset="0"/>
                                    </a:rPr>
                                    <m:t>𝑁</m:t>
                                  </m:r>
                                  <m:d>
                                    <m:dPr>
                                      <m:ctrlPr>
                                        <a:rPr lang="en-US" sz="2700" i="1">
                                          <a:latin typeface="Cambria Math" panose="02040503050406030204" pitchFamily="18" charset="0"/>
                                        </a:rPr>
                                      </m:ctrlPr>
                                    </m:dPr>
                                    <m:e>
                                      <m:r>
                                        <a:rPr lang="en-US" sz="2700">
                                          <a:latin typeface="Cambria Math" panose="02040503050406030204" pitchFamily="18" charset="0"/>
                                        </a:rPr>
                                        <m:t>𝑡</m:t>
                                      </m:r>
                                    </m:e>
                                  </m:d>
                                  <m:r>
                                    <a:rPr lang="en-US" sz="2700">
                                      <a:latin typeface="Cambria Math" panose="02040503050406030204" pitchFamily="18" charset="0"/>
                                    </a:rPr>
                                    <m:t>, </m:t>
                                  </m:r>
                                  <m:r>
                                    <a:rPr lang="en-US" sz="2700">
                                      <a:latin typeface="Cambria Math" panose="02040503050406030204" pitchFamily="18" charset="0"/>
                                    </a:rPr>
                                    <m:t>𝑡</m:t>
                                  </m:r>
                                  <m:r>
                                    <a:rPr lang="en-US" sz="2700">
                                      <a:latin typeface="Cambria Math" panose="02040503050406030204" pitchFamily="18" charset="0"/>
                                    </a:rPr>
                                    <m:t>≥0</m:t>
                                  </m:r>
                                </m:e>
                              </m:d>
                            </m:oMath>
                          </a14:m>
                          <a:r>
                            <a:rPr lang="en-US" sz="2700" dirty="0"/>
                            <a:t>, that represents the number of ‘events’ up to time </a:t>
                          </a:r>
                          <a14:m>
                            <m:oMath xmlns:m="http://schemas.openxmlformats.org/officeDocument/2006/math">
                              <m:r>
                                <a:rPr lang="en-US" sz="2700" smtClean="0">
                                  <a:latin typeface="Cambria Math" panose="02040503050406030204" pitchFamily="18" charset="0"/>
                                </a:rPr>
                                <m:t>𝑡</m:t>
                              </m:r>
                            </m:oMath>
                          </a14:m>
                          <a:r>
                            <a:rPr lang="en-US" sz="2700" dirty="0"/>
                            <a:t> is called a </a:t>
                          </a:r>
                          <a:r>
                            <a:rPr lang="en-US" sz="2700" b="1" i="1" dirty="0"/>
                            <a:t>counting process</a:t>
                          </a:r>
                          <a:r>
                            <a:rPr lang="en-US" sz="2700" dirty="0"/>
                            <a:t>.</a:t>
                          </a:r>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320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a:extLst>
                  <a:ext uri="{FF2B5EF4-FFF2-40B4-BE49-F238E27FC236}">
                    <a16:creationId xmlns:a16="http://schemas.microsoft.com/office/drawing/2014/main" id="{2FC0E08F-FA41-A3C0-9B85-6428EFDA73C5}"/>
                  </a:ext>
                </a:extLst>
              </p:cNvPr>
              <p:cNvGraphicFramePr>
                <a:graphicFrameLocks/>
              </p:cNvGraphicFramePr>
              <p:nvPr/>
            </p:nvGraphicFramePr>
            <p:xfrm>
              <a:off x="480000" y="1347992"/>
              <a:ext cx="11101917" cy="4592320"/>
            </p:xfrm>
            <a:graphic>
              <a:graphicData uri="http://schemas.openxmlformats.org/drawingml/2006/table">
                <a:tbl>
                  <a:tblPr firstRow="1" bandRow="1">
                    <a:tableStyleId>{21E4AEA4-8DFA-4A89-87EB-49C32662AFE0}</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Counting Process</a:t>
                          </a:r>
                        </a:p>
                      </a:txBody>
                      <a:tcPr marL="121920" marR="121920" marT="60960" marB="60960"/>
                    </a:tc>
                    <a:extLst>
                      <a:ext uri="{0D108BD9-81ED-4DB2-BD59-A6C34878D82A}">
                        <a16:rowId xmlns:a16="http://schemas.microsoft.com/office/drawing/2014/main" val="4282699494"/>
                      </a:ext>
                    </a:extLst>
                  </a:tr>
                  <a:tr h="3901440">
                    <a:tc>
                      <a:txBody>
                        <a:bodyPr/>
                        <a:lstStyle/>
                        <a:p>
                          <a:endParaRPr lang="en-US"/>
                        </a:p>
                      </a:txBody>
                      <a:tcPr marL="121920" marR="121920" marT="60960" marB="60960">
                        <a:blipFill>
                          <a:blip r:embed="rId2"/>
                          <a:stretch>
                            <a:fillRect l="-114" t="-19805" r="-343" b="-325"/>
                          </a:stretch>
                        </a:blipFill>
                      </a:tcPr>
                    </a:tc>
                    <a:extLst>
                      <a:ext uri="{0D108BD9-81ED-4DB2-BD59-A6C34878D82A}">
                        <a16:rowId xmlns:a16="http://schemas.microsoft.com/office/drawing/2014/main" val="2257841623"/>
                      </a:ext>
                    </a:extLst>
                  </a:tr>
                </a:tbl>
              </a:graphicData>
            </a:graphic>
          </p:graphicFrame>
        </mc:Fallback>
      </mc:AlternateContent>
      <p:grpSp>
        <p:nvGrpSpPr>
          <p:cNvPr id="22" name="Group 21">
            <a:extLst>
              <a:ext uri="{FF2B5EF4-FFF2-40B4-BE49-F238E27FC236}">
                <a16:creationId xmlns:a16="http://schemas.microsoft.com/office/drawing/2014/main" id="{C7BB8D17-00DE-0462-9EE3-31F0D5526AEF}"/>
              </a:ext>
            </a:extLst>
          </p:cNvPr>
          <p:cNvGrpSpPr/>
          <p:nvPr/>
        </p:nvGrpSpPr>
        <p:grpSpPr>
          <a:xfrm>
            <a:off x="6146129" y="3151582"/>
            <a:ext cx="5575893" cy="2468928"/>
            <a:chOff x="4609596" y="2363686"/>
            <a:chExt cx="4181920" cy="1851696"/>
          </a:xfrm>
        </p:grpSpPr>
        <p:sp>
          <p:nvSpPr>
            <p:cNvPr id="3" name="Rectangle 2">
              <a:extLst>
                <a:ext uri="{FF2B5EF4-FFF2-40B4-BE49-F238E27FC236}">
                  <a16:creationId xmlns:a16="http://schemas.microsoft.com/office/drawing/2014/main" id="{A895F3E2-4804-812E-AF4C-50F6E313C9DE}"/>
                </a:ext>
              </a:extLst>
            </p:cNvPr>
            <p:cNvSpPr/>
            <p:nvPr/>
          </p:nvSpPr>
          <p:spPr>
            <a:xfrm>
              <a:off x="4609596" y="2363686"/>
              <a:ext cx="3943885" cy="18516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grpSp>
          <p:nvGrpSpPr>
            <p:cNvPr id="2" name="Group 1">
              <a:extLst>
                <a:ext uri="{FF2B5EF4-FFF2-40B4-BE49-F238E27FC236}">
                  <a16:creationId xmlns:a16="http://schemas.microsoft.com/office/drawing/2014/main" id="{A64DDDF0-77E4-381A-EB84-808FE939FB1F}"/>
                </a:ext>
              </a:extLst>
            </p:cNvPr>
            <p:cNvGrpSpPr/>
            <p:nvPr/>
          </p:nvGrpSpPr>
          <p:grpSpPr>
            <a:xfrm>
              <a:off x="4697127" y="2491313"/>
              <a:ext cx="4094389" cy="1649456"/>
              <a:chOff x="994538" y="2580714"/>
              <a:chExt cx="7923406" cy="1649456"/>
            </a:xfrm>
          </p:grpSpPr>
          <p:cxnSp>
            <p:nvCxnSpPr>
              <p:cNvPr id="4" name="Straight Connector 3">
                <a:extLst>
                  <a:ext uri="{FF2B5EF4-FFF2-40B4-BE49-F238E27FC236}">
                    <a16:creationId xmlns:a16="http://schemas.microsoft.com/office/drawing/2014/main" id="{6CA96052-727B-18FC-61C7-C724BED929F3}"/>
                  </a:ext>
                </a:extLst>
              </p:cNvPr>
              <p:cNvCxnSpPr/>
              <p:nvPr/>
            </p:nvCxnSpPr>
            <p:spPr>
              <a:xfrm flipV="1">
                <a:off x="1087910" y="3121787"/>
                <a:ext cx="7200000"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5" name="Straight Connector 4">
                <a:extLst>
                  <a:ext uri="{FF2B5EF4-FFF2-40B4-BE49-F238E27FC236}">
                    <a16:creationId xmlns:a16="http://schemas.microsoft.com/office/drawing/2014/main" id="{5A91DC87-F8CB-D4B1-1754-8C6377299AEE}"/>
                  </a:ext>
                </a:extLst>
              </p:cNvPr>
              <p:cNvCxnSpPr/>
              <p:nvPr/>
            </p:nvCxnSpPr>
            <p:spPr>
              <a:xfrm flipV="1">
                <a:off x="1087910" y="2941787"/>
                <a:ext cx="0" cy="36000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CDE351C1-E26F-1ECA-2B26-E5097975DC6B}"/>
                  </a:ext>
                </a:extLst>
              </p:cNvPr>
              <p:cNvCxnSpPr/>
              <p:nvPr/>
            </p:nvCxnSpPr>
            <p:spPr>
              <a:xfrm flipV="1">
                <a:off x="7709797" y="2941787"/>
                <a:ext cx="0" cy="36000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7" name="Straight Arrow Connector 6">
                <a:extLst>
                  <a:ext uri="{FF2B5EF4-FFF2-40B4-BE49-F238E27FC236}">
                    <a16:creationId xmlns:a16="http://schemas.microsoft.com/office/drawing/2014/main" id="{218D150C-F225-3ADD-21C2-5E682754B6F6}"/>
                  </a:ext>
                </a:extLst>
              </p:cNvPr>
              <p:cNvCxnSpPr/>
              <p:nvPr/>
            </p:nvCxnSpPr>
            <p:spPr>
              <a:xfrm>
                <a:off x="1996225"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E4D8D955-B22E-7042-1A88-B16023C5D393}"/>
                  </a:ext>
                </a:extLst>
              </p:cNvPr>
              <p:cNvCxnSpPr/>
              <p:nvPr/>
            </p:nvCxnSpPr>
            <p:spPr>
              <a:xfrm>
                <a:off x="2410495"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0A896EC2-B4BD-919C-9E62-C64FC6C6E8E9}"/>
                  </a:ext>
                </a:extLst>
              </p:cNvPr>
              <p:cNvCxnSpPr/>
              <p:nvPr/>
            </p:nvCxnSpPr>
            <p:spPr>
              <a:xfrm>
                <a:off x="3586766"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BBBDA03-67EA-9783-781F-431E698E973E}"/>
                  </a:ext>
                </a:extLst>
              </p:cNvPr>
              <p:cNvCxnSpPr/>
              <p:nvPr/>
            </p:nvCxnSpPr>
            <p:spPr>
              <a:xfrm>
                <a:off x="4483994"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F9F8C6B7-5F5A-2D02-F142-9830CE306E0D}"/>
                  </a:ext>
                </a:extLst>
              </p:cNvPr>
              <p:cNvCxnSpPr/>
              <p:nvPr/>
            </p:nvCxnSpPr>
            <p:spPr>
              <a:xfrm>
                <a:off x="5261019"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3DBD9FC-8E1C-EFBC-A380-F34FCA2B12B1}"/>
                  </a:ext>
                </a:extLst>
              </p:cNvPr>
              <p:cNvCxnSpPr/>
              <p:nvPr/>
            </p:nvCxnSpPr>
            <p:spPr>
              <a:xfrm>
                <a:off x="6845121"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B70450FE-9850-0EAD-388F-A94DF950BB12}"/>
                  </a:ext>
                </a:extLst>
              </p:cNvPr>
              <p:cNvCxnSpPr/>
              <p:nvPr/>
            </p:nvCxnSpPr>
            <p:spPr>
              <a:xfrm>
                <a:off x="7192850" y="2580714"/>
                <a:ext cx="0" cy="540000"/>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31FB16-AF29-A5BA-3CC0-4F60AD25CFD6}"/>
                      </a:ext>
                    </a:extLst>
                  </p:cNvPr>
                  <p:cNvSpPr txBox="1"/>
                  <p:nvPr/>
                </p:nvSpPr>
                <p:spPr>
                  <a:xfrm>
                    <a:off x="7709797" y="3301786"/>
                    <a:ext cx="12081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2"/>
                              </a:solidFill>
                              <a:latin typeface="Cambria Math" panose="02040503050406030204" pitchFamily="18" charset="0"/>
                            </a:rPr>
                            <m:t>1 </m:t>
                          </m:r>
                          <m:r>
                            <a:rPr lang="en-US" sz="2400" b="0" i="1" smtClean="0">
                              <a:solidFill>
                                <a:schemeClr val="tx2"/>
                              </a:solidFill>
                              <a:latin typeface="Cambria Math" panose="02040503050406030204" pitchFamily="18" charset="0"/>
                            </a:rPr>
                            <m:t>𝑑𝑎𝑦</m:t>
                          </m:r>
                        </m:oMath>
                      </m:oMathPara>
                    </a14:m>
                    <a:endParaRPr lang="en-US" sz="2400" dirty="0">
                      <a:solidFill>
                        <a:schemeClr val="tx2"/>
                      </a:solidFill>
                    </a:endParaRPr>
                  </a:p>
                </p:txBody>
              </p:sp>
            </mc:Choice>
            <mc:Fallback xmlns="">
              <p:sp>
                <p:nvSpPr>
                  <p:cNvPr id="15" name="TextBox 14">
                    <a:extLst>
                      <a:ext uri="{FF2B5EF4-FFF2-40B4-BE49-F238E27FC236}">
                        <a16:creationId xmlns:a16="http://schemas.microsoft.com/office/drawing/2014/main" id="{4A31FB16-AF29-A5BA-3CC0-4F60AD25CFD6}"/>
                      </a:ext>
                    </a:extLst>
                  </p:cNvPr>
                  <p:cNvSpPr txBox="1">
                    <a:spLocks noRot="1" noChangeAspect="1" noMove="1" noResize="1" noEditPoints="1" noAdjustHandles="1" noChangeArrowheads="1" noChangeShapeType="1" noTextEdit="1"/>
                  </p:cNvSpPr>
                  <p:nvPr/>
                </p:nvSpPr>
                <p:spPr>
                  <a:xfrm>
                    <a:off x="7709797" y="3301786"/>
                    <a:ext cx="1208147" cy="276999"/>
                  </a:xfrm>
                  <a:prstGeom prst="rect">
                    <a:avLst/>
                  </a:prstGeom>
                  <a:blipFill>
                    <a:blip r:embed="rId3"/>
                    <a:stretch>
                      <a:fillRect l="-7463" t="-6667" r="-10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6BD858-4699-ACFB-7C07-7D85AA57049F}"/>
                      </a:ext>
                    </a:extLst>
                  </p:cNvPr>
                  <p:cNvSpPr txBox="1"/>
                  <p:nvPr/>
                </p:nvSpPr>
                <p:spPr>
                  <a:xfrm>
                    <a:off x="994538" y="3301787"/>
                    <a:ext cx="3466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0</m:t>
                          </m:r>
                        </m:oMath>
                      </m:oMathPara>
                    </a14:m>
                    <a:endParaRPr lang="en-US" sz="2400" dirty="0">
                      <a:solidFill>
                        <a:schemeClr val="tx2"/>
                      </a:solidFill>
                    </a:endParaRPr>
                  </a:p>
                </p:txBody>
              </p:sp>
            </mc:Choice>
            <mc:Fallback xmlns="">
              <p:sp>
                <p:nvSpPr>
                  <p:cNvPr id="16" name="TextBox 15">
                    <a:extLst>
                      <a:ext uri="{FF2B5EF4-FFF2-40B4-BE49-F238E27FC236}">
                        <a16:creationId xmlns:a16="http://schemas.microsoft.com/office/drawing/2014/main" id="{166BD858-4699-ACFB-7C07-7D85AA57049F}"/>
                      </a:ext>
                    </a:extLst>
                  </p:cNvPr>
                  <p:cNvSpPr txBox="1">
                    <a:spLocks noRot="1" noChangeAspect="1" noMove="1" noResize="1" noEditPoints="1" noAdjustHandles="1" noChangeArrowheads="1" noChangeShapeType="1" noTextEdit="1"/>
                  </p:cNvSpPr>
                  <p:nvPr/>
                </p:nvSpPr>
                <p:spPr>
                  <a:xfrm>
                    <a:off x="994538" y="3301787"/>
                    <a:ext cx="346660" cy="276999"/>
                  </a:xfrm>
                  <a:prstGeom prst="rect">
                    <a:avLst/>
                  </a:prstGeom>
                  <a:blipFill>
                    <a:blip r:embed="rId4"/>
                    <a:stretch>
                      <a:fillRect l="-23810" r="-23810" b="-6667"/>
                    </a:stretch>
                  </a:blipFill>
                </p:spPr>
                <p:txBody>
                  <a:bodyPr/>
                  <a:lstStyle/>
                  <a:p>
                    <a:r>
                      <a:rPr lang="en-US">
                        <a:noFill/>
                      </a:rPr>
                      <a:t> </a:t>
                    </a:r>
                  </a:p>
                </p:txBody>
              </p:sp>
            </mc:Fallback>
          </mc:AlternateContent>
          <p:sp>
            <p:nvSpPr>
              <p:cNvPr id="17" name="Left Brace 16">
                <a:extLst>
                  <a:ext uri="{FF2B5EF4-FFF2-40B4-BE49-F238E27FC236}">
                    <a16:creationId xmlns:a16="http://schemas.microsoft.com/office/drawing/2014/main" id="{41C97BEA-04EB-DBFE-4FF8-CD06ACD4E63D}"/>
                  </a:ext>
                </a:extLst>
              </p:cNvPr>
              <p:cNvSpPr/>
              <p:nvPr/>
            </p:nvSpPr>
            <p:spPr>
              <a:xfrm rot="16200000">
                <a:off x="4269356" y="443479"/>
                <a:ext cx="258996" cy="6621887"/>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305928C-D0E9-8CF3-AA88-47A843CF2D57}"/>
                      </a:ext>
                    </a:extLst>
                  </p:cNvPr>
                  <p:cNvSpPr/>
                  <p:nvPr/>
                </p:nvSpPr>
                <p:spPr>
                  <a:xfrm>
                    <a:off x="3833986" y="3883921"/>
                    <a:ext cx="4235497"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=7</m:t>
                          </m:r>
                          <m:r>
                            <a:rPr lang="en-US" sz="2400" b="0" i="1" smtClean="0">
                              <a:latin typeface="Cambria Math" panose="02040503050406030204" pitchFamily="18" charset="0"/>
                            </a:rPr>
                            <m:t> </m:t>
                          </m:r>
                          <m:r>
                            <a:rPr lang="en-US" sz="2400" b="0" i="1" smtClean="0">
                              <a:latin typeface="Cambria Math" panose="02040503050406030204" pitchFamily="18" charset="0"/>
                            </a:rPr>
                            <m:t>h𝑜𝑚𝑖𝑐𝑖𝑑𝑒𝑠</m:t>
                          </m:r>
                        </m:oMath>
                      </m:oMathPara>
                    </a14:m>
                    <a:endParaRPr lang="en-US" sz="2400" dirty="0"/>
                  </a:p>
                </p:txBody>
              </p:sp>
            </mc:Choice>
            <mc:Fallback xmlns="">
              <p:sp>
                <p:nvSpPr>
                  <p:cNvPr id="18" name="Rectangle 17">
                    <a:extLst>
                      <a:ext uri="{FF2B5EF4-FFF2-40B4-BE49-F238E27FC236}">
                        <a16:creationId xmlns:a16="http://schemas.microsoft.com/office/drawing/2014/main" id="{5305928C-D0E9-8CF3-AA88-47A843CF2D57}"/>
                      </a:ext>
                    </a:extLst>
                  </p:cNvPr>
                  <p:cNvSpPr>
                    <a:spLocks noRot="1" noChangeAspect="1" noMove="1" noResize="1" noEditPoints="1" noAdjustHandles="1" noChangeArrowheads="1" noChangeShapeType="1" noTextEdit="1"/>
                  </p:cNvSpPr>
                  <p:nvPr/>
                </p:nvSpPr>
                <p:spPr>
                  <a:xfrm>
                    <a:off x="3833986" y="3883921"/>
                    <a:ext cx="4235497" cy="346249"/>
                  </a:xfrm>
                  <a:prstGeom prst="rect">
                    <a:avLst/>
                  </a:prstGeom>
                  <a:blipFill>
                    <a:blip r:embed="rId5"/>
                    <a:stretch>
                      <a:fillRect b="-21622"/>
                    </a:stretch>
                  </a:blipFill>
                </p:spPr>
                <p:txBody>
                  <a:bodyPr/>
                  <a:lstStyle/>
                  <a:p>
                    <a:r>
                      <a:rPr lang="en-US">
                        <a:noFill/>
                      </a:rPr>
                      <a:t> </a:t>
                    </a:r>
                  </a:p>
                </p:txBody>
              </p:sp>
            </mc:Fallback>
          </mc:AlternateContent>
        </p:grpSp>
      </p:grpSp>
      <p:grpSp>
        <p:nvGrpSpPr>
          <p:cNvPr id="19" name="Group 18">
            <a:extLst>
              <a:ext uri="{FF2B5EF4-FFF2-40B4-BE49-F238E27FC236}">
                <a16:creationId xmlns:a16="http://schemas.microsoft.com/office/drawing/2014/main" id="{AF13A58B-FDF7-2BDD-CA1D-1FD98DFB5629}"/>
              </a:ext>
            </a:extLst>
          </p:cNvPr>
          <p:cNvGrpSpPr/>
          <p:nvPr/>
        </p:nvGrpSpPr>
        <p:grpSpPr>
          <a:xfrm>
            <a:off x="1061601" y="3151581"/>
            <a:ext cx="4402144" cy="2468928"/>
            <a:chOff x="360000" y="1954573"/>
            <a:chExt cx="4183165" cy="2346114"/>
          </a:xfrm>
        </p:grpSpPr>
        <p:pic>
          <p:nvPicPr>
            <p:cNvPr id="20" name="Picture 2" descr="https://prod-discovery.edx-cdn.org/media/course/image/a8222a05-65c8-4c4b-8d4c-595ea36d73c2-df57bfff4f3e.small.jpg">
              <a:extLst>
                <a:ext uri="{FF2B5EF4-FFF2-40B4-BE49-F238E27FC236}">
                  <a16:creationId xmlns:a16="http://schemas.microsoft.com/office/drawing/2014/main" id="{6C7B5524-A04C-DFA4-13F6-FBFDADDEBA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00" y="1954573"/>
              <a:ext cx="4183165" cy="2346114"/>
            </a:xfrm>
            <a:prstGeom prst="rect">
              <a:avLst/>
            </a:prstGeom>
            <a:noFill/>
            <a:ln w="25400">
              <a:solidFill>
                <a:schemeClr val="tx2"/>
              </a:solidFill>
            </a:ln>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A797B82B-95FA-32B8-40FB-9C1862809B31}"/>
                </a:ext>
              </a:extLst>
            </p:cNvPr>
            <p:cNvSpPr/>
            <p:nvPr/>
          </p:nvSpPr>
          <p:spPr>
            <a:xfrm>
              <a:off x="569925" y="2729455"/>
              <a:ext cx="1484465" cy="72692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400"/>
            </a:p>
          </p:txBody>
        </p:sp>
      </p:grpSp>
    </p:spTree>
    <p:extLst>
      <p:ext uri="{BB962C8B-B14F-4D97-AF65-F5344CB8AC3E}">
        <p14:creationId xmlns:p14="http://schemas.microsoft.com/office/powerpoint/2010/main" val="484729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2BEDE-5F99-30C6-2E93-C45C70644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03F65-111B-B66C-DDAE-4ACAC5E96B06}"/>
              </a:ext>
            </a:extLst>
          </p:cNvPr>
          <p:cNvSpPr>
            <a:spLocks noGrp="1"/>
          </p:cNvSpPr>
          <p:nvPr>
            <p:ph type="title"/>
          </p:nvPr>
        </p:nvSpPr>
        <p:spPr/>
        <p:txBody>
          <a:bodyPr/>
          <a:lstStyle/>
          <a:p>
            <a:r>
              <a:rPr lang="en-US" dirty="0"/>
              <a:t>Sampling Distribution for a Mean</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39632F9F-6473-C41E-11DA-6F2FD85A509F}"/>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39632F9F-6473-C41E-11DA-6F2FD85A509F}"/>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15674208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6D285-7BA9-E2DD-73F3-D14EF24CD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8B728-F072-9473-0724-6691C294F6DB}"/>
              </a:ext>
            </a:extLst>
          </p:cNvPr>
          <p:cNvSpPr>
            <a:spLocks noGrp="1"/>
          </p:cNvSpPr>
          <p:nvPr>
            <p:ph type="title"/>
          </p:nvPr>
        </p:nvSpPr>
        <p:spPr/>
        <p:txBody>
          <a:bodyPr/>
          <a:lstStyle/>
          <a:p>
            <a:r>
              <a:rPr lang="en-US" dirty="0"/>
              <a:t>Sampling Distribution for a Mean</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F4C34DE-00EE-4812-E03C-9E5BC76F0905}"/>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DF4C34DE-00EE-4812-E03C-9E5BC76F0905}"/>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1755440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E7E1-1067-0985-D39A-E3E0CEFC9D2C}"/>
              </a:ext>
            </a:extLst>
          </p:cNvPr>
          <p:cNvSpPr>
            <a:spLocks noGrp="1"/>
          </p:cNvSpPr>
          <p:nvPr>
            <p:ph type="title"/>
          </p:nvPr>
        </p:nvSpPr>
        <p:spPr/>
        <p:txBody>
          <a:bodyPr/>
          <a:lstStyle/>
          <a:p>
            <a:r>
              <a:rPr lang="en-US" dirty="0"/>
              <a:t>Confidence Intervals for Small Datasets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6FE8C4-1DB5-4556-3C33-B255F9F5CC5F}"/>
                  </a:ext>
                </a:extLst>
              </p:cNvPr>
              <p:cNvSpPr>
                <a:spLocks noGrp="1"/>
              </p:cNvSpPr>
              <p:nvPr>
                <p:ph idx="1"/>
              </p:nvPr>
            </p:nvSpPr>
            <p:spPr/>
            <p:txBody>
              <a:bodyPr/>
              <a:lstStyle/>
              <a:p>
                <a:r>
                  <a:rPr lang="en-US" dirty="0"/>
                  <a:t>Say we want to get the margin of error for the sample mean.</a:t>
                </a:r>
              </a:p>
              <a:p>
                <a:r>
                  <a:rPr lang="en-US" dirty="0"/>
                  <a:t>We will still rely on the standard error:</a:t>
                </a:r>
                <a:br>
                  <a:rPr lang="en-US" dirty="0"/>
                </a:br>
                <a14:m>
                  <m:oMath xmlns:m="http://schemas.openxmlformats.org/officeDocument/2006/math">
                    <m:r>
                      <a:rPr lang="en-US" b="0" i="1" smtClean="0">
                        <a:latin typeface="Cambria Math" panose="02040503050406030204" pitchFamily="18" charset="0"/>
                      </a:rPr>
                      <m:t>𝑠𝑒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𝑠𝑡𝑑</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a14:m>
                <a:endParaRPr lang="en-US" dirty="0"/>
              </a:p>
              <a:p>
                <a14:m>
                  <m:oMath xmlns:m="http://schemas.openxmlformats.org/officeDocument/2006/math">
                    <m:r>
                      <a:rPr lang="en-US" b="0" i="1" smtClean="0">
                        <a:latin typeface="Cambria Math" panose="02040503050406030204" pitchFamily="18" charset="0"/>
                      </a:rPr>
                      <m:t>𝑀𝑒𝑎𝑛</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𝑠𝑜𝑚𝑒𝑡h𝑖𝑛𝑔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m:t>
                    </m:r>
                  </m:oMath>
                </a14:m>
                <a:endParaRPr lang="en-US" dirty="0"/>
              </a:p>
              <a:p>
                <a:r>
                  <a:rPr lang="en-US" dirty="0"/>
                  <a:t>Before the something was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oMath>
                </a14:m>
                <a:r>
                  <a:rPr lang="en-US" dirty="0"/>
                  <a:t> = 1.96 (</a:t>
                </a:r>
                <a14:m>
                  <m:oMath xmlns:m="http://schemas.openxmlformats.org/officeDocument/2006/math">
                    <m:r>
                      <a:rPr lang="en-US" b="0" i="1" dirty="0" smtClean="0">
                        <a:latin typeface="Cambria Math" panose="02040503050406030204" pitchFamily="18" charset="0"/>
                      </a:rPr>
                      <m:t>𝛼</m:t>
                    </m:r>
                    <m:r>
                      <a:rPr lang="en-US" b="0" i="1" dirty="0" smtClean="0">
                        <a:latin typeface="Cambria Math" panose="02040503050406030204" pitchFamily="18" charset="0"/>
                      </a:rPr>
                      <m:t>=</m:t>
                    </m:r>
                  </m:oMath>
                </a14:m>
                <a:r>
                  <a:rPr lang="en-US" dirty="0"/>
                  <a:t> 0.05)</a:t>
                </a:r>
              </a:p>
            </p:txBody>
          </p:sp>
        </mc:Choice>
        <mc:Fallback xmlns="">
          <p:sp>
            <p:nvSpPr>
              <p:cNvPr id="3" name="Content Placeholder 2">
                <a:extLst>
                  <a:ext uri="{FF2B5EF4-FFF2-40B4-BE49-F238E27FC236}">
                    <a16:creationId xmlns:a16="http://schemas.microsoft.com/office/drawing/2014/main" id="{3D6FE8C4-1DB5-4556-3C33-B255F9F5CC5F}"/>
                  </a:ext>
                </a:extLst>
              </p:cNvPr>
              <p:cNvSpPr>
                <a:spLocks noGrp="1" noRot="1" noChangeAspect="1" noMove="1" noResize="1" noEditPoints="1" noAdjustHandles="1" noChangeArrowheads="1" noChangeShapeType="1" noTextEdit="1"/>
              </p:cNvSpPr>
              <p:nvPr>
                <p:ph idx="1"/>
              </p:nvPr>
            </p:nvSpPr>
            <p:spPr>
              <a:blipFill>
                <a:blip r:embed="rId2"/>
                <a:stretch>
                  <a:fillRect l="-2740" t="-3704" b="-11681"/>
                </a:stretch>
              </a:blipFill>
            </p:spPr>
            <p:txBody>
              <a:bodyPr/>
              <a:lstStyle/>
              <a:p>
                <a:r>
                  <a:rPr lang="en-US">
                    <a:noFill/>
                  </a:rPr>
                  <a:t> </a:t>
                </a:r>
              </a:p>
            </p:txBody>
          </p:sp>
        </mc:Fallback>
      </mc:AlternateContent>
    </p:spTree>
    <p:extLst>
      <p:ext uri="{BB962C8B-B14F-4D97-AF65-F5344CB8AC3E}">
        <p14:creationId xmlns:p14="http://schemas.microsoft.com/office/powerpoint/2010/main" val="2832584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79DE-F26F-6F7B-9BAE-487C2BAFE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E1F2C-1EDA-93C0-44D3-3DB307D55814}"/>
              </a:ext>
            </a:extLst>
          </p:cNvPr>
          <p:cNvSpPr>
            <a:spLocks noGrp="1"/>
          </p:cNvSpPr>
          <p:nvPr>
            <p:ph type="title"/>
          </p:nvPr>
        </p:nvSpPr>
        <p:spPr/>
        <p:txBody>
          <a:bodyPr/>
          <a:lstStyle/>
          <a:p>
            <a:r>
              <a:rPr lang="en-US" dirty="0"/>
              <a:t>Confidence Intervals for Small Datasets</a:t>
            </a:r>
          </a:p>
        </p:txBody>
      </p:sp>
      <p:sp>
        <p:nvSpPr>
          <p:cNvPr id="3" name="Content Placeholder 2">
            <a:extLst>
              <a:ext uri="{FF2B5EF4-FFF2-40B4-BE49-F238E27FC236}">
                <a16:creationId xmlns:a16="http://schemas.microsoft.com/office/drawing/2014/main" id="{D2019CAE-9D9D-555B-3177-FEA9CFB1D6A0}"/>
              </a:ext>
            </a:extLst>
          </p:cNvPr>
          <p:cNvSpPr>
            <a:spLocks noGrp="1"/>
          </p:cNvSpPr>
          <p:nvPr>
            <p:ph idx="1"/>
          </p:nvPr>
        </p:nvSpPr>
        <p:spPr/>
        <p:txBody>
          <a:bodyPr/>
          <a:lstStyle/>
          <a:p>
            <a:r>
              <a:rPr lang="en-US" dirty="0"/>
              <a:t>Number of hours watching television in USA</a:t>
            </a:r>
          </a:p>
          <a:p>
            <a:endParaRPr lang="en-US" dirty="0"/>
          </a:p>
          <a:p>
            <a:pPr marL="0" indent="0">
              <a:buNone/>
            </a:pPr>
            <a:r>
              <a:rPr lang="en-US" dirty="0"/>
              <a:t> </a:t>
            </a:r>
          </a:p>
        </p:txBody>
      </p:sp>
      <p:pic>
        <p:nvPicPr>
          <p:cNvPr id="4" name="Picture 3">
            <a:extLst>
              <a:ext uri="{FF2B5EF4-FFF2-40B4-BE49-F238E27FC236}">
                <a16:creationId xmlns:a16="http://schemas.microsoft.com/office/drawing/2014/main" id="{4DCD74BD-3FE6-1C5C-EEEE-FFC896F415A8}"/>
              </a:ext>
            </a:extLst>
          </p:cNvPr>
          <p:cNvPicPr>
            <a:picLocks noChangeAspect="1"/>
          </p:cNvPicPr>
          <p:nvPr/>
        </p:nvPicPr>
        <p:blipFill>
          <a:blip r:embed="rId2"/>
          <a:stretch>
            <a:fillRect/>
          </a:stretch>
        </p:blipFill>
        <p:spPr>
          <a:xfrm>
            <a:off x="2209800" y="1943409"/>
            <a:ext cx="7772400" cy="637886"/>
          </a:xfrm>
          <a:prstGeom prst="rect">
            <a:avLst/>
          </a:prstGeom>
        </p:spPr>
      </p:pic>
      <p:pic>
        <p:nvPicPr>
          <p:cNvPr id="5" name="Picture 4">
            <a:extLst>
              <a:ext uri="{FF2B5EF4-FFF2-40B4-BE49-F238E27FC236}">
                <a16:creationId xmlns:a16="http://schemas.microsoft.com/office/drawing/2014/main" id="{D38C7252-4F51-C89A-AE43-1DDD497D1F87}"/>
              </a:ext>
            </a:extLst>
          </p:cNvPr>
          <p:cNvPicPr>
            <a:picLocks noChangeAspect="1"/>
          </p:cNvPicPr>
          <p:nvPr/>
        </p:nvPicPr>
        <p:blipFill>
          <a:blip r:embed="rId3"/>
          <a:stretch>
            <a:fillRect/>
          </a:stretch>
        </p:blipFill>
        <p:spPr>
          <a:xfrm>
            <a:off x="6283285" y="2581295"/>
            <a:ext cx="4912443" cy="374136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C31192-3370-F988-B95B-033A8EFD5749}"/>
                  </a:ext>
                </a:extLst>
              </p:cNvPr>
              <p:cNvSpPr txBox="1"/>
              <p:nvPr/>
            </p:nvSpPr>
            <p:spPr>
              <a:xfrm>
                <a:off x="480001" y="2566629"/>
                <a:ext cx="5551199" cy="3794757"/>
              </a:xfrm>
              <a:prstGeom prst="rect">
                <a:avLst/>
              </a:prstGeom>
              <a:noFill/>
            </p:spPr>
            <p:txBody>
              <a:bodyPr wrap="square" rtlCol="0">
                <a:spAutoFit/>
              </a:bodyPr>
              <a:lstStyle/>
              <a:p>
                <a:r>
                  <a:rPr lang="en-US" sz="3200" dirty="0"/>
                  <a:t>Standard Error =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𝑛</m:t>
                            </m:r>
                          </m:e>
                        </m:rad>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2.66</m:t>
                        </m:r>
                      </m:num>
                      <m:den>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1324</m:t>
                            </m:r>
                          </m:e>
                        </m:rad>
                      </m:den>
                    </m:f>
                    <m:r>
                      <a:rPr lang="en-US" sz="3200" b="0" i="1" smtClean="0">
                        <a:latin typeface="Cambria Math" panose="02040503050406030204" pitchFamily="18" charset="0"/>
                      </a:rPr>
                      <m:t>=0.0731</m:t>
                    </m:r>
                  </m:oMath>
                </a14:m>
                <a:endParaRPr lang="en-US" sz="3200" dirty="0"/>
              </a:p>
              <a:p>
                <a:r>
                  <a:rPr lang="en-US" sz="3200" dirty="0"/>
                  <a:t>95% confidence interval = </a:t>
                </a:r>
                <a:br>
                  <a:rPr lang="en-US" sz="3200" dirty="0"/>
                </a:br>
                <a:r>
                  <a:rPr lang="en-US" sz="3200" dirty="0"/>
                  <a:t>[2.84, 3.12] hours</a:t>
                </a:r>
              </a:p>
              <a:p>
                <a:endParaRPr lang="en-US" sz="3200" dirty="0"/>
              </a:p>
              <a:p>
                <a:r>
                  <a:rPr lang="en-US" sz="3200" dirty="0"/>
                  <a:t>Large sample size – more confidence in mean.</a:t>
                </a:r>
              </a:p>
            </p:txBody>
          </p:sp>
        </mc:Choice>
        <mc:Fallback xmlns="">
          <p:sp>
            <p:nvSpPr>
              <p:cNvPr id="6" name="TextBox 5">
                <a:extLst>
                  <a:ext uri="{FF2B5EF4-FFF2-40B4-BE49-F238E27FC236}">
                    <a16:creationId xmlns:a16="http://schemas.microsoft.com/office/drawing/2014/main" id="{E5C31192-3370-F988-B95B-033A8EFD5749}"/>
                  </a:ext>
                </a:extLst>
              </p:cNvPr>
              <p:cNvSpPr txBox="1">
                <a:spLocks noRot="1" noChangeAspect="1" noMove="1" noResize="1" noEditPoints="1" noAdjustHandles="1" noChangeArrowheads="1" noChangeShapeType="1" noTextEdit="1"/>
              </p:cNvSpPr>
              <p:nvPr/>
            </p:nvSpPr>
            <p:spPr>
              <a:xfrm>
                <a:off x="480001" y="2566629"/>
                <a:ext cx="5551199" cy="3794757"/>
              </a:xfrm>
              <a:prstGeom prst="rect">
                <a:avLst/>
              </a:prstGeom>
              <a:blipFill>
                <a:blip r:embed="rId4"/>
                <a:stretch>
                  <a:fillRect l="-2740" b="-4000"/>
                </a:stretch>
              </a:blipFill>
            </p:spPr>
            <p:txBody>
              <a:bodyPr/>
              <a:lstStyle/>
              <a:p>
                <a:r>
                  <a:rPr lang="en-US">
                    <a:noFill/>
                  </a:rPr>
                  <a:t> </a:t>
                </a:r>
              </a:p>
            </p:txBody>
          </p:sp>
        </mc:Fallback>
      </mc:AlternateContent>
    </p:spTree>
    <p:extLst>
      <p:ext uri="{BB962C8B-B14F-4D97-AF65-F5344CB8AC3E}">
        <p14:creationId xmlns:p14="http://schemas.microsoft.com/office/powerpoint/2010/main" val="9051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4733-8541-6F57-1525-9195A22F2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99634-AEC4-1E3C-7C83-7458A7F95BFE}"/>
              </a:ext>
            </a:extLst>
          </p:cNvPr>
          <p:cNvSpPr>
            <a:spLocks noGrp="1"/>
          </p:cNvSpPr>
          <p:nvPr>
            <p:ph type="title"/>
          </p:nvPr>
        </p:nvSpPr>
        <p:spPr/>
        <p:txBody>
          <a:bodyPr/>
          <a:lstStyle/>
          <a:p>
            <a:r>
              <a:rPr lang="en-US" dirty="0"/>
              <a:t>Confidence Intervals for Small Datasets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7946CC-0C94-AE07-9E68-B16CADF03405}"/>
                  </a:ext>
                </a:extLst>
              </p:cNvPr>
              <p:cNvSpPr>
                <a:spLocks noGrp="1"/>
              </p:cNvSpPr>
              <p:nvPr>
                <p:ph idx="1"/>
              </p:nvPr>
            </p:nvSpPr>
            <p:spPr/>
            <p:txBody>
              <a:bodyPr/>
              <a:lstStyle/>
              <a:p>
                <a:r>
                  <a:rPr lang="en-US" dirty="0"/>
                  <a:t>For big datasets, we can assume the mean is close to a normal distribution and use standard error. </a:t>
                </a:r>
              </a:p>
              <a:p>
                <a:r>
                  <a:rPr lang="en-US" dirty="0"/>
                  <a:t>For small datasets, this is unlikely. </a:t>
                </a:r>
              </a:p>
              <a:p>
                <a:r>
                  <a:rPr lang="en-US" dirty="0"/>
                  <a:t>Let’s say we can at least assume the </a:t>
                </a:r>
                <a14:m>
                  <m:oMath xmlns:m="http://schemas.openxmlformats.org/officeDocument/2006/math">
                    <m:r>
                      <a:rPr lang="en-US" b="0" i="1" smtClean="0">
                        <a:latin typeface="Cambria Math" panose="02040503050406030204" pitchFamily="18" charset="0"/>
                      </a:rPr>
                      <m:t>𝑋</m:t>
                    </m:r>
                  </m:oMath>
                </a14:m>
                <a:r>
                  <a:rPr lang="en-US" dirty="0"/>
                  <a:t> is normally distributed.</a:t>
                </a:r>
              </a:p>
            </p:txBody>
          </p:sp>
        </mc:Choice>
        <mc:Fallback>
          <p:sp>
            <p:nvSpPr>
              <p:cNvPr id="3" name="Content Placeholder 2">
                <a:extLst>
                  <a:ext uri="{FF2B5EF4-FFF2-40B4-BE49-F238E27FC236}">
                    <a16:creationId xmlns:a16="http://schemas.microsoft.com/office/drawing/2014/main" id="{357946CC-0C94-AE07-9E68-B16CADF03405}"/>
                  </a:ext>
                </a:extLst>
              </p:cNvPr>
              <p:cNvSpPr>
                <a:spLocks noGrp="1" noRot="1" noChangeAspect="1" noMove="1" noResize="1" noEditPoints="1" noAdjustHandles="1" noChangeArrowheads="1" noChangeShapeType="1" noTextEdit="1"/>
              </p:cNvSpPr>
              <p:nvPr>
                <p:ph idx="1"/>
              </p:nvPr>
            </p:nvSpPr>
            <p:spPr>
              <a:blipFill>
                <a:blip r:embed="rId2"/>
                <a:stretch>
                  <a:fillRect l="-2740" t="-3704" r="-1370"/>
                </a:stretch>
              </a:blipFill>
            </p:spPr>
            <p:txBody>
              <a:bodyPr/>
              <a:lstStyle/>
              <a:p>
                <a:r>
                  <a:rPr lang="en-US">
                    <a:noFill/>
                  </a:rPr>
                  <a:t> </a:t>
                </a:r>
              </a:p>
            </p:txBody>
          </p:sp>
        </mc:Fallback>
      </mc:AlternateContent>
    </p:spTree>
    <p:extLst>
      <p:ext uri="{BB962C8B-B14F-4D97-AF65-F5344CB8AC3E}">
        <p14:creationId xmlns:p14="http://schemas.microsoft.com/office/powerpoint/2010/main" val="2757482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F609F-1553-EDCC-3437-4712AA8FA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02FD8-0E8F-0271-F2F3-D41143D202EC}"/>
              </a:ext>
            </a:extLst>
          </p:cNvPr>
          <p:cNvSpPr>
            <a:spLocks noGrp="1"/>
          </p:cNvSpPr>
          <p:nvPr>
            <p:ph type="title"/>
          </p:nvPr>
        </p:nvSpPr>
        <p:spPr/>
        <p:txBody>
          <a:bodyPr/>
          <a:lstStyle/>
          <a:p>
            <a:r>
              <a:rPr lang="en-US" dirty="0"/>
              <a:t>Confidence Intervals for Small Datasets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593AF-1B07-9931-9C66-DE341E5D41ED}"/>
                  </a:ext>
                </a:extLst>
              </p:cNvPr>
              <p:cNvSpPr>
                <a:spLocks noGrp="1"/>
              </p:cNvSpPr>
              <p:nvPr>
                <p:ph idx="1"/>
              </p:nvPr>
            </p:nvSpPr>
            <p:spPr/>
            <p:txBody>
              <a:bodyPr/>
              <a:lstStyle/>
              <a:p>
                <a:r>
                  <a:rPr lang="en-US" dirty="0"/>
                  <a:t>When trying to estimate the standard error for a small dataset, we need to estimate the standard deviation, which can have more error (farther from population parameter) as a result.</a:t>
                </a:r>
              </a:p>
              <a:p>
                <a:r>
                  <a:rPr lang="en-US" dirty="0"/>
                  <a:t>To make up for this, rather than use a z-score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r>
                      <a:rPr lang="en-US" b="0" i="1" smtClean="0">
                        <a:latin typeface="Cambria Math" panose="02040503050406030204" pitchFamily="18" charset="0"/>
                      </a:rPr>
                      <m:t>)</m:t>
                    </m:r>
                  </m:oMath>
                </a14:m>
                <a:r>
                  <a:rPr lang="en-US" dirty="0"/>
                  <a:t> we instead use a t-score that comes from a bell-like distribution with thicker tails.</a:t>
                </a:r>
              </a:p>
            </p:txBody>
          </p:sp>
        </mc:Choice>
        <mc:Fallback xmlns="">
          <p:sp>
            <p:nvSpPr>
              <p:cNvPr id="3" name="Content Placeholder 2">
                <a:extLst>
                  <a:ext uri="{FF2B5EF4-FFF2-40B4-BE49-F238E27FC236}">
                    <a16:creationId xmlns:a16="http://schemas.microsoft.com/office/drawing/2014/main" id="{2E1593AF-1B07-9931-9C66-DE341E5D41ED}"/>
                  </a:ext>
                </a:extLst>
              </p:cNvPr>
              <p:cNvSpPr>
                <a:spLocks noGrp="1" noRot="1" noChangeAspect="1" noMove="1" noResize="1" noEditPoints="1" noAdjustHandles="1" noChangeArrowheads="1" noChangeShapeType="1" noTextEdit="1"/>
              </p:cNvSpPr>
              <p:nvPr>
                <p:ph idx="1"/>
              </p:nvPr>
            </p:nvSpPr>
            <p:spPr>
              <a:blipFill>
                <a:blip r:embed="rId2"/>
                <a:stretch>
                  <a:fillRect l="-2740" t="-3704" r="-3881" b="-15385"/>
                </a:stretch>
              </a:blipFill>
            </p:spPr>
            <p:txBody>
              <a:bodyPr/>
              <a:lstStyle/>
              <a:p>
                <a:r>
                  <a:rPr lang="en-US">
                    <a:noFill/>
                  </a:rPr>
                  <a:t> </a:t>
                </a:r>
              </a:p>
            </p:txBody>
          </p:sp>
        </mc:Fallback>
      </mc:AlternateContent>
    </p:spTree>
    <p:extLst>
      <p:ext uri="{BB962C8B-B14F-4D97-AF65-F5344CB8AC3E}">
        <p14:creationId xmlns:p14="http://schemas.microsoft.com/office/powerpoint/2010/main" val="356883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B8E97-5A35-52A4-B300-171CB3773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2DBBA-4D3A-656E-F77B-099B55A70214}"/>
              </a:ext>
            </a:extLst>
          </p:cNvPr>
          <p:cNvSpPr>
            <a:spLocks noGrp="1"/>
          </p:cNvSpPr>
          <p:nvPr>
            <p:ph type="title"/>
          </p:nvPr>
        </p:nvSpPr>
        <p:spPr/>
        <p:txBody>
          <a:bodyPr/>
          <a:lstStyle/>
          <a:p>
            <a:r>
              <a:rPr lang="en-US" dirty="0"/>
              <a:t>t-Distribution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CE41F-FD27-9EF4-D8AD-93037E0818AA}"/>
                  </a:ext>
                </a:extLst>
              </p:cNvPr>
              <p:cNvSpPr>
                <a:spLocks noGrp="1"/>
              </p:cNvSpPr>
              <p:nvPr>
                <p:ph idx="1"/>
              </p:nvPr>
            </p:nvSpPr>
            <p:spPr/>
            <p:txBody>
              <a:bodyPr/>
              <a:lstStyle/>
              <a:p>
                <a:r>
                  <a:rPr lang="en-US" dirty="0"/>
                  <a:t>When trying to estimate the standard error for a small dataset, we need to estimate the standard deviation, which can have more error (farther from population parameter) as a result.</a:t>
                </a:r>
              </a:p>
              <a:p>
                <a:r>
                  <a:rPr lang="en-US" dirty="0"/>
                  <a:t>To make up for this, rather than use a z-score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r>
                      <a:rPr lang="en-US" b="0" i="1" smtClean="0">
                        <a:latin typeface="Cambria Math" panose="02040503050406030204" pitchFamily="18" charset="0"/>
                      </a:rPr>
                      <m:t>)</m:t>
                    </m:r>
                  </m:oMath>
                </a14:m>
                <a:r>
                  <a:rPr lang="en-US" dirty="0"/>
                  <a:t> we instead use a t-score that comes from a bell-like distribution with thicker tails.</a:t>
                </a:r>
              </a:p>
            </p:txBody>
          </p:sp>
        </mc:Choice>
        <mc:Fallback xmlns="">
          <p:sp>
            <p:nvSpPr>
              <p:cNvPr id="3" name="Content Placeholder 2">
                <a:extLst>
                  <a:ext uri="{FF2B5EF4-FFF2-40B4-BE49-F238E27FC236}">
                    <a16:creationId xmlns:a16="http://schemas.microsoft.com/office/drawing/2014/main" id="{826CE41F-FD27-9EF4-D8AD-93037E0818AA}"/>
                  </a:ext>
                </a:extLst>
              </p:cNvPr>
              <p:cNvSpPr>
                <a:spLocks noGrp="1" noRot="1" noChangeAspect="1" noMove="1" noResize="1" noEditPoints="1" noAdjustHandles="1" noChangeArrowheads="1" noChangeShapeType="1" noTextEdit="1"/>
              </p:cNvSpPr>
              <p:nvPr>
                <p:ph idx="1"/>
              </p:nvPr>
            </p:nvSpPr>
            <p:spPr>
              <a:blipFill>
                <a:blip r:embed="rId2"/>
                <a:stretch>
                  <a:fillRect l="-2740" t="-3704" r="-3881" b="-15385"/>
                </a:stretch>
              </a:blipFill>
            </p:spPr>
            <p:txBody>
              <a:bodyPr/>
              <a:lstStyle/>
              <a:p>
                <a:r>
                  <a:rPr lang="en-US">
                    <a:noFill/>
                  </a:rPr>
                  <a:t> </a:t>
                </a:r>
              </a:p>
            </p:txBody>
          </p:sp>
        </mc:Fallback>
      </mc:AlternateContent>
    </p:spTree>
    <p:extLst>
      <p:ext uri="{BB962C8B-B14F-4D97-AF65-F5344CB8AC3E}">
        <p14:creationId xmlns:p14="http://schemas.microsoft.com/office/powerpoint/2010/main" val="153636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E7E0-13D8-FD22-254C-A9B4991FD665}"/>
              </a:ext>
            </a:extLst>
          </p:cNvPr>
          <p:cNvSpPr>
            <a:spLocks noGrp="1"/>
          </p:cNvSpPr>
          <p:nvPr>
            <p:ph type="title"/>
          </p:nvPr>
        </p:nvSpPr>
        <p:spPr/>
        <p:txBody>
          <a:bodyPr/>
          <a:lstStyle/>
          <a:p>
            <a:r>
              <a:rPr lang="en-US" dirty="0"/>
              <a:t>t-Distribution Definition</a:t>
            </a:r>
          </a:p>
        </p:txBody>
      </p:sp>
      <p:sp>
        <p:nvSpPr>
          <p:cNvPr id="3" name="Content Placeholder 2">
            <a:extLst>
              <a:ext uri="{FF2B5EF4-FFF2-40B4-BE49-F238E27FC236}">
                <a16:creationId xmlns:a16="http://schemas.microsoft.com/office/drawing/2014/main" id="{31FDC19E-E62E-7988-DCC1-5775BCA69A96}"/>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5">
                <a:extLst>
                  <a:ext uri="{FF2B5EF4-FFF2-40B4-BE49-F238E27FC236}">
                    <a16:creationId xmlns:a16="http://schemas.microsoft.com/office/drawing/2014/main" id="{0FFF14AF-149B-ECB3-9115-AC37DF86DF2B}"/>
                  </a:ext>
                </a:extLst>
              </p:cNvPr>
              <p:cNvGraphicFramePr>
                <a:graphicFrameLocks/>
              </p:cNvGraphicFramePr>
              <p:nvPr>
                <p:extLst>
                  <p:ext uri="{D42A27DB-BD31-4B8C-83A1-F6EECF244321}">
                    <p14:modId xmlns:p14="http://schemas.microsoft.com/office/powerpoint/2010/main" val="2144205628"/>
                  </p:ext>
                </p:extLst>
              </p:nvPr>
            </p:nvGraphicFramePr>
            <p:xfrm>
              <a:off x="480000" y="1347993"/>
              <a:ext cx="11101917" cy="451612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t-Distribution</a:t>
                          </a:r>
                        </a:p>
                      </a:txBody>
                      <a:tcPr marL="121920" marR="121920" marT="60960" marB="60960"/>
                    </a:tc>
                    <a:extLst>
                      <a:ext uri="{0D108BD9-81ED-4DB2-BD59-A6C34878D82A}">
                        <a16:rowId xmlns:a16="http://schemas.microsoft.com/office/drawing/2014/main" val="4282699494"/>
                      </a:ext>
                    </a:extLst>
                  </a:tr>
                  <a:tr h="2247647">
                    <a:tc>
                      <a:txBody>
                        <a:bodyPr/>
                        <a:lstStyle/>
                        <a:p>
                          <a:pPr marL="457200" indent="-457200">
                            <a:buFont typeface="Arial" panose="020B0604020202020204" pitchFamily="34" charset="0"/>
                            <a:buChar char="•"/>
                          </a:pPr>
                          <a:r>
                            <a:rPr lang="en-US" sz="2700" baseline="0" dirty="0"/>
                            <a:t>t- Distribution is bell-shaped and for a mean of 0, is symmetric about 0.</a:t>
                          </a:r>
                        </a:p>
                        <a:p>
                          <a:pPr marL="457200" indent="-457200">
                            <a:buFont typeface="Arial" panose="020B0604020202020204" pitchFamily="34" charset="0"/>
                            <a:buChar char="•"/>
                          </a:pPr>
                          <a:r>
                            <a:rPr lang="en-US" sz="2700" baseline="0" dirty="0"/>
                            <a:t>Probability depends on the number of samples which guides the degrees of freedom (</a:t>
                          </a:r>
                          <a:r>
                            <a:rPr lang="en-US" sz="2700" baseline="0" dirty="0" err="1"/>
                            <a:t>df</a:t>
                          </a:r>
                          <a:r>
                            <a:rPr lang="en-US" sz="2700" baseline="0" dirty="0"/>
                            <a:t> = samples -1) of the distribution.</a:t>
                          </a:r>
                        </a:p>
                        <a:p>
                          <a:pPr marL="457200" indent="-457200">
                            <a:buFont typeface="Arial" panose="020B0604020202020204" pitchFamily="34" charset="0"/>
                            <a:buChar char="•"/>
                          </a:pPr>
                          <a:r>
                            <a:rPr lang="en-US" sz="2700" baseline="0" dirty="0"/>
                            <a:t>Has thicker tails and more variability as a result than the normal.</a:t>
                          </a:r>
                        </a:p>
                        <a:p>
                          <a:pPr marL="457200" indent="-457200">
                            <a:buFont typeface="Arial" panose="020B0604020202020204" pitchFamily="34" charset="0"/>
                            <a:buChar char="•"/>
                          </a:pPr>
                          <a:r>
                            <a:rPr lang="en-US" sz="2700" baseline="0" dirty="0"/>
                            <a:t>Can get a better sense for confidence in smaller samples, that is, we can be more sure our sample parameter estimate and interval captures the population parameter estimate using the </a:t>
                          </a:r>
                          <a14:m>
                            <m:oMath xmlns:m="http://schemas.openxmlformats.org/officeDocument/2006/math">
                              <m:r>
                                <a:rPr lang="en-US" sz="2700" b="0" i="1" baseline="0" smtClean="0">
                                  <a:latin typeface="Cambria Math" panose="02040503050406030204" pitchFamily="18" charset="0"/>
                                </a:rPr>
                                <m:t>𝑡</m:t>
                              </m:r>
                              <m:r>
                                <a:rPr lang="en-US" sz="2700" b="0" i="1" baseline="0" smtClean="0">
                                  <a:latin typeface="Cambria Math" panose="02040503050406030204" pitchFamily="18" charset="0"/>
                                </a:rPr>
                                <m:t>−</m:t>
                              </m:r>
                              <m:r>
                                <a:rPr lang="en-US" sz="2700" b="0" i="1" baseline="0" smtClean="0">
                                  <a:latin typeface="Cambria Math" panose="02040503050406030204" pitchFamily="18" charset="0"/>
                                </a:rPr>
                                <m:t>𝑠𝑐𝑜𝑟𝑒</m:t>
                              </m:r>
                            </m:oMath>
                          </a14:m>
                          <a:r>
                            <a:rPr lang="en-US" sz="2700" baseline="0" dirty="0"/>
                            <a:t> multiplied by the standard error.</a:t>
                          </a:r>
                        </a:p>
                        <a:p>
                          <a:pPr marL="0" indent="0">
                            <a:buFont typeface="Arial" panose="020B0604020202020204" pitchFamily="34" charset="0"/>
                            <a:buNone/>
                          </a:pPr>
                          <a:endParaRPr lang="en-US" sz="2700" baseline="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4" name="Content Placeholder 5">
                <a:extLst>
                  <a:ext uri="{FF2B5EF4-FFF2-40B4-BE49-F238E27FC236}">
                    <a16:creationId xmlns:a16="http://schemas.microsoft.com/office/drawing/2014/main" id="{0FFF14AF-149B-ECB3-9115-AC37DF86DF2B}"/>
                  </a:ext>
                </a:extLst>
              </p:cNvPr>
              <p:cNvGraphicFramePr>
                <a:graphicFrameLocks/>
              </p:cNvGraphicFramePr>
              <p:nvPr>
                <p:extLst>
                  <p:ext uri="{D42A27DB-BD31-4B8C-83A1-F6EECF244321}">
                    <p14:modId xmlns:p14="http://schemas.microsoft.com/office/powerpoint/2010/main" val="2144205628"/>
                  </p:ext>
                </p:extLst>
              </p:nvPr>
            </p:nvGraphicFramePr>
            <p:xfrm>
              <a:off x="480000" y="1347993"/>
              <a:ext cx="11101917" cy="451612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t-Distribution</a:t>
                          </a:r>
                        </a:p>
                      </a:txBody>
                      <a:tcPr marL="121920" marR="121920" marT="60960" marB="60960"/>
                    </a:tc>
                    <a:extLst>
                      <a:ext uri="{0D108BD9-81ED-4DB2-BD59-A6C34878D82A}">
                        <a16:rowId xmlns:a16="http://schemas.microsoft.com/office/drawing/2014/main" val="4282699494"/>
                      </a:ext>
                    </a:extLst>
                  </a:tr>
                  <a:tr h="3825240">
                    <a:tc>
                      <a:txBody>
                        <a:bodyPr/>
                        <a:lstStyle/>
                        <a:p>
                          <a:endParaRPr lang="en-US"/>
                        </a:p>
                      </a:txBody>
                      <a:tcPr marL="121920" marR="121920" marT="60960" marB="60960">
                        <a:blipFill>
                          <a:blip r:embed="rId2"/>
                          <a:stretch>
                            <a:fillRect l="-114" t="-20199" r="-343" b="-662"/>
                          </a:stretch>
                        </a:blipFill>
                      </a:tcPr>
                    </a:tc>
                    <a:extLst>
                      <a:ext uri="{0D108BD9-81ED-4DB2-BD59-A6C34878D82A}">
                        <a16:rowId xmlns:a16="http://schemas.microsoft.com/office/drawing/2014/main" val="2257841623"/>
                      </a:ext>
                    </a:extLst>
                  </a:tr>
                </a:tbl>
              </a:graphicData>
            </a:graphic>
          </p:graphicFrame>
        </mc:Fallback>
      </mc:AlternateContent>
    </p:spTree>
    <p:extLst>
      <p:ext uri="{BB962C8B-B14F-4D97-AF65-F5344CB8AC3E}">
        <p14:creationId xmlns:p14="http://schemas.microsoft.com/office/powerpoint/2010/main" val="2700422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DF700-CFDA-DDF2-A9B1-AF1F6307E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94568-CED8-728C-20DF-51DD1B7CC8CD}"/>
              </a:ext>
            </a:extLst>
          </p:cNvPr>
          <p:cNvSpPr>
            <a:spLocks noGrp="1"/>
          </p:cNvSpPr>
          <p:nvPr>
            <p:ph type="title"/>
          </p:nvPr>
        </p:nvSpPr>
        <p:spPr/>
        <p:txBody>
          <a:bodyPr/>
          <a:lstStyle/>
          <a:p>
            <a:r>
              <a:rPr lang="en-US" dirty="0"/>
              <a:t>t-Distribution Definition</a:t>
            </a:r>
          </a:p>
        </p:txBody>
      </p:sp>
      <p:graphicFrame>
        <p:nvGraphicFramePr>
          <p:cNvPr id="4" name="Content Placeholder 5">
            <a:extLst>
              <a:ext uri="{FF2B5EF4-FFF2-40B4-BE49-F238E27FC236}">
                <a16:creationId xmlns:a16="http://schemas.microsoft.com/office/drawing/2014/main" id="{BC851EAE-8028-B7CA-23A3-749857890873}"/>
              </a:ext>
            </a:extLst>
          </p:cNvPr>
          <p:cNvGraphicFramePr>
            <a:graphicFrameLocks/>
          </p:cNvGraphicFramePr>
          <p:nvPr>
            <p:extLst>
              <p:ext uri="{D42A27DB-BD31-4B8C-83A1-F6EECF244321}">
                <p14:modId xmlns:p14="http://schemas.microsoft.com/office/powerpoint/2010/main" val="170650000"/>
              </p:ext>
            </p:extLst>
          </p:nvPr>
        </p:nvGraphicFramePr>
        <p:xfrm>
          <a:off x="480001" y="1347993"/>
          <a:ext cx="6166742" cy="4104640"/>
        </p:xfrm>
        <a:graphic>
          <a:graphicData uri="http://schemas.openxmlformats.org/drawingml/2006/table">
            <a:tbl>
              <a:tblPr firstRow="1" bandRow="1">
                <a:tableStyleId>{5C22544A-7EE6-4342-B048-85BDC9FD1C3A}</a:tableStyleId>
              </a:tblPr>
              <a:tblGrid>
                <a:gridCol w="6166742">
                  <a:extLst>
                    <a:ext uri="{9D8B030D-6E8A-4147-A177-3AD203B41FA5}">
                      <a16:colId xmlns:a16="http://schemas.microsoft.com/office/drawing/2014/main" val="2806566759"/>
                    </a:ext>
                  </a:extLst>
                </a:gridCol>
              </a:tblGrid>
              <a:tr h="690880">
                <a:tc>
                  <a:txBody>
                    <a:bodyPr/>
                    <a:lstStyle/>
                    <a:p>
                      <a:r>
                        <a:rPr lang="en-US" sz="3700" dirty="0"/>
                        <a:t>t-Distribution</a:t>
                      </a:r>
                    </a:p>
                  </a:txBody>
                  <a:tcPr marL="121920" marR="121920" marT="60960" marB="60960"/>
                </a:tc>
                <a:extLst>
                  <a:ext uri="{0D108BD9-81ED-4DB2-BD59-A6C34878D82A}">
                    <a16:rowId xmlns:a16="http://schemas.microsoft.com/office/drawing/2014/main" val="4282699494"/>
                  </a:ext>
                </a:extLst>
              </a:tr>
              <a:tr h="2247647">
                <a:tc>
                  <a:txBody>
                    <a:bodyPr/>
                    <a:lstStyle/>
                    <a:p>
                      <a:pPr marL="0" indent="0">
                        <a:buFont typeface="Arial" panose="020B0604020202020204" pitchFamily="34" charset="0"/>
                        <a:buNone/>
                      </a:pPr>
                      <a:r>
                        <a:rPr lang="en-US" sz="2700" baseline="0" dirty="0"/>
                        <a:t>The Probability distribution function is incredibly complicated so we’ll focus on how the distribution looks at different numbers of samples (=df+1).</a:t>
                      </a:r>
                    </a:p>
                    <a:p>
                      <a:pPr marL="0" indent="0">
                        <a:buFont typeface="Arial" panose="020B0604020202020204" pitchFamily="34" charset="0"/>
                        <a:buNone/>
                      </a:pPr>
                      <a:endParaRPr lang="en-US" sz="2700" baseline="0" dirty="0"/>
                    </a:p>
                    <a:p>
                      <a:pPr marL="0" indent="0">
                        <a:buFont typeface="Arial" panose="020B0604020202020204" pitchFamily="34" charset="0"/>
                        <a:buNone/>
                      </a:pPr>
                      <a:r>
                        <a:rPr lang="en-US" sz="2700" baseline="0" dirty="0"/>
                        <a:t>Once the number of samples &gt; 30 then the t-distribution is indistinguishable from the normal.</a:t>
                      </a:r>
                    </a:p>
                  </a:txBody>
                  <a:tcPr marL="121920" marR="121920" marT="60960" marB="60960"/>
                </a:tc>
                <a:extLst>
                  <a:ext uri="{0D108BD9-81ED-4DB2-BD59-A6C34878D82A}">
                    <a16:rowId xmlns:a16="http://schemas.microsoft.com/office/drawing/2014/main" val="2257841623"/>
                  </a:ext>
                </a:extLst>
              </a:tr>
            </a:tbl>
          </a:graphicData>
        </a:graphic>
      </p:graphicFrame>
      <p:pic>
        <p:nvPicPr>
          <p:cNvPr id="5" name="Content Placeholder 4">
            <a:extLst>
              <a:ext uri="{FF2B5EF4-FFF2-40B4-BE49-F238E27FC236}">
                <a16:creationId xmlns:a16="http://schemas.microsoft.com/office/drawing/2014/main" id="{C550A7AB-BE2B-BA18-3F55-200C66C0E01E}"/>
              </a:ext>
            </a:extLst>
          </p:cNvPr>
          <p:cNvPicPr>
            <a:picLocks noGrp="1" noChangeAspect="1"/>
          </p:cNvPicPr>
          <p:nvPr>
            <p:ph idx="1"/>
          </p:nvPr>
        </p:nvPicPr>
        <p:blipFill>
          <a:blip r:embed="rId2"/>
          <a:stretch>
            <a:fillRect/>
          </a:stretch>
        </p:blipFill>
        <p:spPr>
          <a:xfrm>
            <a:off x="6646743" y="1596782"/>
            <a:ext cx="5423337" cy="4255708"/>
          </a:xfrm>
          <a:prstGeom prst="rect">
            <a:avLst/>
          </a:prstGeom>
        </p:spPr>
      </p:pic>
      <p:pic>
        <p:nvPicPr>
          <p:cNvPr id="6" name="Picture 5">
            <a:extLst>
              <a:ext uri="{FF2B5EF4-FFF2-40B4-BE49-F238E27FC236}">
                <a16:creationId xmlns:a16="http://schemas.microsoft.com/office/drawing/2014/main" id="{AAFCBB6D-E8D0-7FC1-96C4-3082FCEF5DF4}"/>
              </a:ext>
            </a:extLst>
          </p:cNvPr>
          <p:cNvPicPr>
            <a:picLocks noChangeAspect="1"/>
          </p:cNvPicPr>
          <p:nvPr/>
        </p:nvPicPr>
        <p:blipFill>
          <a:blip r:embed="rId3"/>
          <a:stretch>
            <a:fillRect/>
          </a:stretch>
        </p:blipFill>
        <p:spPr>
          <a:xfrm>
            <a:off x="2145000" y="1347993"/>
            <a:ext cx="7772400" cy="4419024"/>
          </a:xfrm>
          <a:prstGeom prst="rect">
            <a:avLst/>
          </a:prstGeom>
        </p:spPr>
      </p:pic>
      <p:sp>
        <p:nvSpPr>
          <p:cNvPr id="7" name="TextBox 6">
            <a:extLst>
              <a:ext uri="{FF2B5EF4-FFF2-40B4-BE49-F238E27FC236}">
                <a16:creationId xmlns:a16="http://schemas.microsoft.com/office/drawing/2014/main" id="{425D9F45-7920-B677-0473-9A0E52BF994C}"/>
              </a:ext>
            </a:extLst>
          </p:cNvPr>
          <p:cNvSpPr txBox="1"/>
          <p:nvPr/>
        </p:nvSpPr>
        <p:spPr>
          <a:xfrm>
            <a:off x="3159409" y="1898168"/>
            <a:ext cx="1334653" cy="584775"/>
          </a:xfrm>
          <a:prstGeom prst="rect">
            <a:avLst/>
          </a:prstGeom>
          <a:noFill/>
        </p:spPr>
        <p:txBody>
          <a:bodyPr wrap="square" rtlCol="0">
            <a:spAutoFit/>
          </a:bodyPr>
          <a:lstStyle/>
          <a:p>
            <a:r>
              <a:rPr lang="en-US" sz="3200" b="1" dirty="0"/>
              <a:t>DF = 6</a:t>
            </a:r>
          </a:p>
        </p:txBody>
      </p:sp>
    </p:spTree>
    <p:extLst>
      <p:ext uri="{BB962C8B-B14F-4D97-AF65-F5344CB8AC3E}">
        <p14:creationId xmlns:p14="http://schemas.microsoft.com/office/powerpoint/2010/main" val="37360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95E2-BDA5-C055-C8A2-E2EA357CA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D855C-D68C-62A7-529B-7689755BEC4B}"/>
              </a:ext>
            </a:extLst>
          </p:cNvPr>
          <p:cNvSpPr>
            <a:spLocks noGrp="1"/>
          </p:cNvSpPr>
          <p:nvPr>
            <p:ph type="title"/>
          </p:nvPr>
        </p:nvSpPr>
        <p:spPr/>
        <p:txBody>
          <a:bodyPr/>
          <a:lstStyle/>
          <a:p>
            <a:r>
              <a:rPr lang="en-US" dirty="0"/>
              <a:t>t-Distribution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FC08FD-A879-9F80-0E5F-0E637EE8DCA4}"/>
                  </a:ext>
                </a:extLst>
              </p:cNvPr>
              <p:cNvSpPr>
                <a:spLocks noGrp="1"/>
              </p:cNvSpPr>
              <p:nvPr>
                <p:ph idx="1"/>
              </p:nvPr>
            </p:nvSpPr>
            <p:spPr/>
            <p:txBody>
              <a:bodyPr/>
              <a:lstStyle/>
              <a:p>
                <a:r>
                  <a:rPr lang="en-US" dirty="0"/>
                  <a:t>Small scale stock market activity.</a:t>
                </a:r>
              </a:p>
              <a:p>
                <a:endParaRPr lang="en-US" dirty="0"/>
              </a:p>
              <a:p>
                <a:endParaRPr lang="en-US" dirty="0"/>
              </a:p>
              <a:p>
                <a:endParaRPr lang="en-US" dirty="0"/>
              </a:p>
              <a:p>
                <a:r>
                  <a:rPr lang="en-US" dirty="0"/>
                  <a:t>What is the confidence interval for Monday?</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𝑡</m:t>
                        </m:r>
                      </m:e>
                      <m:sub>
                        <m:f>
                          <m:fPr>
                            <m:ctrlPr>
                              <a:rPr lang="en-US" b="0" i="1" smtClean="0">
                                <a:latin typeface="Cambria Math" panose="02040503050406030204" pitchFamily="18" charset="0"/>
                              </a:rPr>
                            </m:ctrlPr>
                          </m:fPr>
                          <m:num>
                            <m:r>
                              <a:rPr lang="en-US" b="0" i="1" smtClean="0">
                                <a:latin typeface="Cambria Math" panose="02040503050406030204" pitchFamily="18" charset="0"/>
                              </a:rPr>
                              <m:t>0.05</m:t>
                            </m:r>
                          </m:num>
                          <m:den>
                            <m:r>
                              <a:rPr lang="en-US" b="0" i="1" smtClean="0">
                                <a:latin typeface="Cambria Math" panose="02040503050406030204" pitchFamily="18" charset="0"/>
                              </a:rPr>
                              <m:t>2</m:t>
                            </m:r>
                          </m:den>
                        </m:f>
                      </m:sub>
                      <m:sup>
                        <m:r>
                          <a:rPr lang="en-US" b="0" i="1" smtClean="0">
                            <a:latin typeface="Cambria Math" panose="02040503050406030204" pitchFamily="18" charset="0"/>
                          </a:rPr>
                          <m:t>10</m:t>
                        </m:r>
                      </m:sup>
                    </m:sSubSup>
                    <m:r>
                      <a:rPr lang="en-US" b="0" i="1" smtClean="0">
                        <a:latin typeface="Cambria Math" panose="02040503050406030204" pitchFamily="18" charset="0"/>
                      </a:rPr>
                      <m:t>=2.228</m:t>
                    </m:r>
                  </m:oMath>
                </a14:m>
                <a:endParaRPr lang="en-US" dirty="0"/>
              </a:p>
            </p:txBody>
          </p:sp>
        </mc:Choice>
        <mc:Fallback xmlns="">
          <p:sp>
            <p:nvSpPr>
              <p:cNvPr id="3" name="Content Placeholder 2">
                <a:extLst>
                  <a:ext uri="{FF2B5EF4-FFF2-40B4-BE49-F238E27FC236}">
                    <a16:creationId xmlns:a16="http://schemas.microsoft.com/office/drawing/2014/main" id="{CAFC08FD-A879-9F80-0E5F-0E637EE8DCA4}"/>
                  </a:ext>
                </a:extLst>
              </p:cNvPr>
              <p:cNvSpPr>
                <a:spLocks noGrp="1" noRot="1" noChangeAspect="1" noMove="1" noResize="1" noEditPoints="1" noAdjustHandles="1" noChangeArrowheads="1" noChangeShapeType="1" noTextEdit="1"/>
              </p:cNvSpPr>
              <p:nvPr>
                <p:ph idx="1"/>
              </p:nvPr>
            </p:nvSpPr>
            <p:spPr>
              <a:blipFill>
                <a:blip r:embed="rId3"/>
                <a:stretch>
                  <a:fillRect l="-2740" t="-370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C1CB84-031A-23F7-B065-E1ACA9BCCBFF}"/>
              </a:ext>
            </a:extLst>
          </p:cNvPr>
          <p:cNvPicPr>
            <a:picLocks noChangeAspect="1"/>
          </p:cNvPicPr>
          <p:nvPr/>
        </p:nvPicPr>
        <p:blipFill>
          <a:blip r:embed="rId4"/>
          <a:srcRect b="32918"/>
          <a:stretch/>
        </p:blipFill>
        <p:spPr>
          <a:xfrm>
            <a:off x="1926020" y="2057881"/>
            <a:ext cx="7772400" cy="765044"/>
          </a:xfrm>
          <a:prstGeom prst="rect">
            <a:avLst/>
          </a:prstGeom>
        </p:spPr>
      </p:pic>
      <p:pic>
        <p:nvPicPr>
          <p:cNvPr id="5" name="Picture 4">
            <a:extLst>
              <a:ext uri="{FF2B5EF4-FFF2-40B4-BE49-F238E27FC236}">
                <a16:creationId xmlns:a16="http://schemas.microsoft.com/office/drawing/2014/main" id="{39CD7496-49C1-ECEA-CD10-6835C223D2C0}"/>
              </a:ext>
            </a:extLst>
          </p:cNvPr>
          <p:cNvPicPr>
            <a:picLocks noChangeAspect="1"/>
          </p:cNvPicPr>
          <p:nvPr/>
        </p:nvPicPr>
        <p:blipFill>
          <a:blip r:embed="rId5"/>
          <a:stretch>
            <a:fillRect/>
          </a:stretch>
        </p:blipFill>
        <p:spPr>
          <a:xfrm>
            <a:off x="2966544" y="2822924"/>
            <a:ext cx="5994575" cy="1059609"/>
          </a:xfrm>
          <a:prstGeom prst="rect">
            <a:avLst/>
          </a:prstGeom>
        </p:spPr>
      </p:pic>
    </p:spTree>
    <p:extLst>
      <p:ext uri="{BB962C8B-B14F-4D97-AF65-F5344CB8AC3E}">
        <p14:creationId xmlns:p14="http://schemas.microsoft.com/office/powerpoint/2010/main" val="34850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mc:AlternateContent xmlns:mc="http://schemas.openxmlformats.org/markup-compatibility/2006" xmlns:a14="http://schemas.microsoft.com/office/drawing/2010/main">
        <mc:Choice Requires="a14">
          <p:graphicFrame>
            <p:nvGraphicFramePr>
              <p:cNvPr id="9" name="Content Placeholder 5"/>
              <p:cNvGraphicFramePr>
                <a:graphicFrameLocks/>
              </p:cNvGraphicFramePr>
              <p:nvPr/>
            </p:nvGraphicFramePr>
            <p:xfrm>
              <a:off x="480000" y="1347992"/>
              <a:ext cx="11101917" cy="328168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a:t>Counting Process</a:t>
                          </a:r>
                          <a:endParaRPr lang="en-US" sz="3700" dirty="0"/>
                        </a:p>
                      </a:txBody>
                      <a:tcPr marL="121920" marR="121920" marT="60960" marB="60960"/>
                    </a:tc>
                    <a:extLst>
                      <a:ext uri="{0D108BD9-81ED-4DB2-BD59-A6C34878D82A}">
                        <a16:rowId xmlns:a16="http://schemas.microsoft.com/office/drawing/2014/main" val="4282699494"/>
                      </a:ext>
                    </a:extLst>
                  </a:tr>
                  <a:tr h="2560320">
                    <a:tc>
                      <a:txBody>
                        <a:bodyPr/>
                        <a:lstStyle/>
                        <a:p>
                          <a:r>
                            <a:rPr lang="en-US" sz="2700" dirty="0"/>
                            <a:t>A </a:t>
                          </a:r>
                          <a:r>
                            <a:rPr lang="en-US" sz="2700" b="1" i="1" dirty="0"/>
                            <a:t>counting process</a:t>
                          </a:r>
                          <a:r>
                            <a:rPr lang="en-US" sz="2700" dirty="0"/>
                            <a:t>, </a:t>
                          </a:r>
                          <a14:m>
                            <m:oMath xmlns:m="http://schemas.openxmlformats.org/officeDocument/2006/math">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𝑡</m:t>
                                      </m:r>
                                    </m:e>
                                  </m:d>
                                  <m:r>
                                    <a:rPr lang="en-US" sz="2700" i="1">
                                      <a:latin typeface="Cambria Math" panose="02040503050406030204" pitchFamily="18" charset="0"/>
                                    </a:rPr>
                                    <m:t>, </m:t>
                                  </m:r>
                                  <m:r>
                                    <a:rPr lang="en-US" sz="2700" i="1">
                                      <a:latin typeface="Cambria Math" panose="02040503050406030204" pitchFamily="18" charset="0"/>
                                    </a:rPr>
                                    <m:t>𝑡</m:t>
                                  </m:r>
                                  <m:r>
                                    <a:rPr lang="en-US" sz="2700" i="1">
                                      <a:latin typeface="Cambria Math" panose="02040503050406030204" pitchFamily="18" charset="0"/>
                                    </a:rPr>
                                    <m:t>≥0</m:t>
                                  </m:r>
                                </m:e>
                              </m:d>
                            </m:oMath>
                          </a14:m>
                          <a:r>
                            <a:rPr lang="en-US" sz="2700" dirty="0"/>
                            <a:t>, satisfies:</a:t>
                          </a:r>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p>
                          <a:pPr marL="0" indent="0">
                            <a:buFont typeface="Arial" panose="020B0604020202020204" pitchFamily="34" charset="0"/>
                            <a:buNone/>
                          </a:pPr>
                          <a:endParaRPr lang="en-US" sz="2700" dirty="0"/>
                        </a:p>
                      </a:txBody>
                      <a:tcPr marL="121920" marR="121920" marT="60960" marB="60960"/>
                    </a:tc>
                    <a:extLst>
                      <a:ext uri="{0D108BD9-81ED-4DB2-BD59-A6C34878D82A}">
                        <a16:rowId xmlns:a16="http://schemas.microsoft.com/office/drawing/2014/main" val="2257841623"/>
                      </a:ext>
                    </a:extLst>
                  </a:tr>
                </a:tbl>
              </a:graphicData>
            </a:graphic>
          </p:graphicFrame>
        </mc:Choice>
        <mc:Fallback xmlns="">
          <p:graphicFrame>
            <p:nvGraphicFramePr>
              <p:cNvPr id="9" name="Content Placeholder 5"/>
              <p:cNvGraphicFramePr>
                <a:graphicFrameLocks/>
              </p:cNvGraphicFramePr>
              <p:nvPr/>
            </p:nvGraphicFramePr>
            <p:xfrm>
              <a:off x="480000" y="1347992"/>
              <a:ext cx="11101917" cy="328168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a:t>Counting Process</a:t>
                          </a:r>
                          <a:endParaRPr lang="en-US" sz="3700" dirty="0"/>
                        </a:p>
                      </a:txBody>
                      <a:tcPr marL="121920" marR="121920" marT="60960" marB="60960"/>
                    </a:tc>
                    <a:extLst>
                      <a:ext uri="{0D108BD9-81ED-4DB2-BD59-A6C34878D82A}">
                        <a16:rowId xmlns:a16="http://schemas.microsoft.com/office/drawing/2014/main" val="4282699494"/>
                      </a:ext>
                    </a:extLst>
                  </a:tr>
                  <a:tr h="2590800">
                    <a:tc>
                      <a:txBody>
                        <a:bodyPr/>
                        <a:lstStyle/>
                        <a:p>
                          <a:endParaRPr lang="en-US"/>
                        </a:p>
                      </a:txBody>
                      <a:tcPr marL="121920" marR="121920" marT="60960" marB="60960">
                        <a:blipFill>
                          <a:blip r:embed="rId2"/>
                          <a:stretch>
                            <a:fillRect l="-114" t="-30392" r="-343" b="-490"/>
                          </a:stretch>
                        </a:blipFill>
                      </a:tcPr>
                    </a:tc>
                    <a:extLst>
                      <a:ext uri="{0D108BD9-81ED-4DB2-BD59-A6C34878D82A}">
                        <a16:rowId xmlns:a16="http://schemas.microsoft.com/office/drawing/2014/main" val="2257841623"/>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p:cNvSpPr txBox="1"/>
              <p:nvPr/>
            </p:nvSpPr>
            <p:spPr>
              <a:xfrm>
                <a:off x="480000" y="2453956"/>
                <a:ext cx="11101917" cy="2144498"/>
              </a:xfrm>
              <a:prstGeom prst="rect">
                <a:avLst/>
              </a:prstGeom>
              <a:noFill/>
            </p:spPr>
            <p:txBody>
              <a:bodyPr wrap="square" numCol="1" rtlCol="0">
                <a:spAutoFit/>
              </a:bodyPr>
              <a:lstStyle/>
              <a:p>
                <a:pPr marL="1240336" lvl="1" indent="-761981">
                  <a:buFont typeface="+mj-lt"/>
                  <a:buAutoNum type="romanLcPeriod"/>
                </a:pPr>
                <a:r>
                  <a:rPr lang="en-US" sz="2667" dirty="0"/>
                  <a:t> </a:t>
                </a:r>
                <a14:m>
                  <m:oMath xmlns:m="http://schemas.openxmlformats.org/officeDocument/2006/math">
                    <m:r>
                      <a:rPr lang="en-US" sz="2667" i="1">
                        <a:latin typeface="Cambria Math" panose="02040503050406030204" pitchFamily="18" charset="0"/>
                      </a:rPr>
                      <m:t>𝑁</m:t>
                    </m:r>
                    <m:d>
                      <m:dPr>
                        <m:ctrlPr>
                          <a:rPr lang="en-US" sz="2667" i="1">
                            <a:latin typeface="Cambria Math" panose="02040503050406030204" pitchFamily="18" charset="0"/>
                          </a:rPr>
                        </m:ctrlPr>
                      </m:dPr>
                      <m:e>
                        <m:r>
                          <a:rPr lang="en-US" sz="2667" i="1">
                            <a:latin typeface="Cambria Math" panose="02040503050406030204" pitchFamily="18" charset="0"/>
                          </a:rPr>
                          <m:t>𝑡</m:t>
                        </m:r>
                      </m:e>
                    </m:d>
                    <m:r>
                      <a:rPr lang="en-US" sz="2667" i="1">
                        <a:latin typeface="Cambria Math" panose="02040503050406030204" pitchFamily="18" charset="0"/>
                      </a:rPr>
                      <m:t>≥0</m:t>
                    </m:r>
                    <m:r>
                      <a:rPr lang="en-US" sz="2667">
                        <a:latin typeface="Cambria Math" panose="02040503050406030204" pitchFamily="18" charset="0"/>
                      </a:rPr>
                      <m:t>.</m:t>
                    </m:r>
                  </m:oMath>
                </a14:m>
                <a:r>
                  <a:rPr lang="en-US" sz="2667" dirty="0"/>
                  <a:t> (count up to time t)</a:t>
                </a:r>
              </a:p>
              <a:p>
                <a:pPr marL="1240336" lvl="1" indent="-761981">
                  <a:buFont typeface="+mj-lt"/>
                  <a:buAutoNum type="romanLcPeriod"/>
                </a:pPr>
                <a:r>
                  <a:rPr lang="en-US" sz="2667" dirty="0"/>
                  <a:t> </a:t>
                </a:r>
                <a14:m>
                  <m:oMath xmlns:m="http://schemas.openxmlformats.org/officeDocument/2006/math">
                    <m:r>
                      <a:rPr lang="en-US" sz="2667" i="1">
                        <a:latin typeface="Cambria Math" panose="02040503050406030204" pitchFamily="18" charset="0"/>
                      </a:rPr>
                      <m:t>𝑁</m:t>
                    </m:r>
                    <m:d>
                      <m:dPr>
                        <m:ctrlPr>
                          <a:rPr lang="en-US" sz="2667" i="1">
                            <a:latin typeface="Cambria Math" panose="02040503050406030204" pitchFamily="18" charset="0"/>
                          </a:rPr>
                        </m:ctrlPr>
                      </m:dPr>
                      <m:e>
                        <m:r>
                          <a:rPr lang="en-US" sz="2667" i="1">
                            <a:latin typeface="Cambria Math" panose="02040503050406030204" pitchFamily="18" charset="0"/>
                          </a:rPr>
                          <m:t>𝑡</m:t>
                        </m:r>
                      </m:e>
                    </m:d>
                  </m:oMath>
                </a14:m>
                <a:r>
                  <a:rPr lang="en-US" sz="2667" dirty="0"/>
                  <a:t> is integer valued.</a:t>
                </a:r>
              </a:p>
              <a:p>
                <a:pPr marL="1240336" lvl="1" indent="-761981">
                  <a:buFont typeface="+mj-lt"/>
                  <a:buAutoNum type="romanLcPeriod"/>
                </a:pPr>
                <a:r>
                  <a:rPr lang="en-US" sz="2667" dirty="0"/>
                  <a:t>If </a:t>
                </a:r>
                <a14:m>
                  <m:oMath xmlns:m="http://schemas.openxmlformats.org/officeDocument/2006/math">
                    <m:r>
                      <a:rPr lang="en-US" sz="2667" i="1">
                        <a:latin typeface="Cambria Math" panose="02040503050406030204" pitchFamily="18" charset="0"/>
                      </a:rPr>
                      <m:t>𝑠</m:t>
                    </m:r>
                    <m:r>
                      <a:rPr lang="en-US" sz="2667" i="1">
                        <a:latin typeface="Cambria Math" panose="02040503050406030204" pitchFamily="18" charset="0"/>
                      </a:rPr>
                      <m:t>&lt;</m:t>
                    </m:r>
                    <m:r>
                      <a:rPr lang="en-US" sz="2667" i="1">
                        <a:latin typeface="Cambria Math" panose="02040503050406030204" pitchFamily="18" charset="0"/>
                      </a:rPr>
                      <m:t>𝑡</m:t>
                    </m:r>
                  </m:oMath>
                </a14:m>
                <a:r>
                  <a:rPr lang="en-US" sz="2667" dirty="0"/>
                  <a:t> then </a:t>
                </a:r>
                <a14:m>
                  <m:oMath xmlns:m="http://schemas.openxmlformats.org/officeDocument/2006/math">
                    <m:r>
                      <a:rPr lang="en-US" sz="2667" i="1">
                        <a:latin typeface="Cambria Math" panose="02040503050406030204" pitchFamily="18" charset="0"/>
                      </a:rPr>
                      <m:t>𝑁</m:t>
                    </m:r>
                    <m:d>
                      <m:dPr>
                        <m:ctrlPr>
                          <a:rPr lang="en-US" sz="2667" i="1">
                            <a:latin typeface="Cambria Math" panose="02040503050406030204" pitchFamily="18" charset="0"/>
                          </a:rPr>
                        </m:ctrlPr>
                      </m:dPr>
                      <m:e>
                        <m:r>
                          <a:rPr lang="en-US" sz="2667" i="1">
                            <a:latin typeface="Cambria Math" panose="02040503050406030204" pitchFamily="18" charset="0"/>
                          </a:rPr>
                          <m:t>𝑠</m:t>
                        </m:r>
                      </m:e>
                    </m:d>
                    <m:r>
                      <a:rPr lang="en-US" sz="2667" i="1">
                        <a:latin typeface="Cambria Math" panose="02040503050406030204" pitchFamily="18" charset="0"/>
                      </a:rPr>
                      <m:t>≤</m:t>
                    </m:r>
                    <m:r>
                      <a:rPr lang="en-US" sz="2667" i="1">
                        <a:latin typeface="Cambria Math" panose="02040503050406030204" pitchFamily="18" charset="0"/>
                      </a:rPr>
                      <m:t>𝑁</m:t>
                    </m:r>
                    <m:d>
                      <m:dPr>
                        <m:ctrlPr>
                          <a:rPr lang="en-US" sz="2667" i="1">
                            <a:latin typeface="Cambria Math" panose="02040503050406030204" pitchFamily="18" charset="0"/>
                          </a:rPr>
                        </m:ctrlPr>
                      </m:dPr>
                      <m:e>
                        <m:r>
                          <a:rPr lang="en-US" sz="2667" i="1">
                            <a:latin typeface="Cambria Math" panose="02040503050406030204" pitchFamily="18" charset="0"/>
                          </a:rPr>
                          <m:t>𝑡</m:t>
                        </m:r>
                      </m:e>
                    </m:d>
                  </m:oMath>
                </a14:m>
                <a:r>
                  <a:rPr lang="en-US" sz="2667" dirty="0"/>
                  <a:t> (counts are increasing)</a:t>
                </a:r>
              </a:p>
              <a:p>
                <a:pPr marL="1240336" lvl="1" indent="-761981">
                  <a:buFont typeface="+mj-lt"/>
                  <a:buAutoNum type="romanLcPeriod"/>
                </a:pPr>
                <a:r>
                  <a:rPr lang="en-US" sz="2667" dirty="0"/>
                  <a:t>For </a:t>
                </a:r>
                <a14:m>
                  <m:oMath xmlns:m="http://schemas.openxmlformats.org/officeDocument/2006/math">
                    <m:r>
                      <a:rPr lang="en-US" sz="2667" i="1">
                        <a:latin typeface="Cambria Math" panose="02040503050406030204" pitchFamily="18" charset="0"/>
                      </a:rPr>
                      <m:t>𝑠</m:t>
                    </m:r>
                    <m:r>
                      <a:rPr lang="en-US" sz="2667" i="1">
                        <a:latin typeface="Cambria Math" panose="02040503050406030204" pitchFamily="18" charset="0"/>
                      </a:rPr>
                      <m:t>&lt;</m:t>
                    </m:r>
                    <m:r>
                      <a:rPr lang="en-US" sz="2667" i="1">
                        <a:latin typeface="Cambria Math" panose="02040503050406030204" pitchFamily="18" charset="0"/>
                      </a:rPr>
                      <m:t>𝑡</m:t>
                    </m:r>
                  </m:oMath>
                </a14:m>
                <a:r>
                  <a:rPr lang="en-US" sz="2667" dirty="0"/>
                  <a:t>, </a:t>
                </a:r>
                <a14:m>
                  <m:oMath xmlns:m="http://schemas.openxmlformats.org/officeDocument/2006/math">
                    <m:r>
                      <a:rPr lang="en-US" sz="2667" i="1">
                        <a:latin typeface="Cambria Math" panose="02040503050406030204" pitchFamily="18" charset="0"/>
                      </a:rPr>
                      <m:t>𝑁</m:t>
                    </m:r>
                    <m:d>
                      <m:dPr>
                        <m:ctrlPr>
                          <a:rPr lang="en-US" sz="2667" i="1">
                            <a:latin typeface="Cambria Math" panose="02040503050406030204" pitchFamily="18" charset="0"/>
                          </a:rPr>
                        </m:ctrlPr>
                      </m:dPr>
                      <m:e>
                        <m:r>
                          <a:rPr lang="en-US" sz="2667" i="1">
                            <a:latin typeface="Cambria Math" panose="02040503050406030204" pitchFamily="18" charset="0"/>
                          </a:rPr>
                          <m:t>𝑡</m:t>
                        </m:r>
                      </m:e>
                    </m:d>
                    <m:r>
                      <a:rPr lang="en-US" sz="2667" i="1">
                        <a:latin typeface="Cambria Math" panose="02040503050406030204" pitchFamily="18" charset="0"/>
                      </a:rPr>
                      <m:t>−</m:t>
                    </m:r>
                    <m:r>
                      <a:rPr lang="en-US" sz="2667" i="1">
                        <a:latin typeface="Cambria Math" panose="02040503050406030204" pitchFamily="18" charset="0"/>
                      </a:rPr>
                      <m:t>𝑁</m:t>
                    </m:r>
                    <m:r>
                      <a:rPr lang="en-US" sz="2667" i="1">
                        <a:latin typeface="Cambria Math" panose="02040503050406030204" pitchFamily="18" charset="0"/>
                      </a:rPr>
                      <m:t>(</m:t>
                    </m:r>
                    <m:r>
                      <a:rPr lang="en-US" sz="2667" i="1">
                        <a:latin typeface="Cambria Math" panose="02040503050406030204" pitchFamily="18" charset="0"/>
                      </a:rPr>
                      <m:t>𝑠</m:t>
                    </m:r>
                    <m:r>
                      <a:rPr lang="en-US" sz="2667" i="1">
                        <a:latin typeface="Cambria Math" panose="02040503050406030204" pitchFamily="18" charset="0"/>
                      </a:rPr>
                      <m:t>)</m:t>
                    </m:r>
                  </m:oMath>
                </a14:m>
                <a:r>
                  <a:rPr lang="en-US" sz="2667" dirty="0"/>
                  <a:t> equals the number of ‘events’ that occur in the interval </a:t>
                </a:r>
                <a14:m>
                  <m:oMath xmlns:m="http://schemas.openxmlformats.org/officeDocument/2006/math">
                    <m:d>
                      <m:dPr>
                        <m:endChr m:val=""/>
                        <m:ctrlPr>
                          <a:rPr lang="en-US" sz="2667" i="1">
                            <a:latin typeface="Cambria Math" panose="02040503050406030204" pitchFamily="18" charset="0"/>
                          </a:rPr>
                        </m:ctrlPr>
                      </m:dPr>
                      <m:e>
                        <m:d>
                          <m:dPr>
                            <m:begChr m:val=""/>
                            <m:endChr m:val="]"/>
                            <m:ctrlPr>
                              <a:rPr lang="en-US" sz="2667" i="1">
                                <a:latin typeface="Cambria Math" panose="02040503050406030204" pitchFamily="18" charset="0"/>
                              </a:rPr>
                            </m:ctrlPr>
                          </m:dPr>
                          <m:e>
                            <m:r>
                              <a:rPr lang="en-US" sz="2667" i="1">
                                <a:latin typeface="Cambria Math" panose="02040503050406030204" pitchFamily="18" charset="0"/>
                              </a:rPr>
                              <m:t>𝑠</m:t>
                            </m:r>
                            <m:r>
                              <a:rPr lang="en-US" sz="2667" i="1">
                                <a:latin typeface="Cambria Math" panose="02040503050406030204" pitchFamily="18" charset="0"/>
                              </a:rPr>
                              <m:t>,</m:t>
                            </m:r>
                            <m:r>
                              <a:rPr lang="en-US" sz="2667" i="1">
                                <a:latin typeface="Cambria Math" panose="02040503050406030204" pitchFamily="18" charset="0"/>
                              </a:rPr>
                              <m:t>𝑡</m:t>
                            </m:r>
                          </m:e>
                        </m:d>
                      </m:e>
                    </m:d>
                  </m:oMath>
                </a14:m>
                <a:endParaRPr lang="en-US" sz="2133" dirty="0"/>
              </a:p>
            </p:txBody>
          </p:sp>
        </mc:Choice>
        <mc:Fallback xmlns="">
          <p:sp>
            <p:nvSpPr>
              <p:cNvPr id="24" name="TextBox 23"/>
              <p:cNvSpPr txBox="1">
                <a:spLocks noRot="1" noChangeAspect="1" noMove="1" noResize="1" noEditPoints="1" noAdjustHandles="1" noChangeArrowheads="1" noChangeShapeType="1" noTextEdit="1"/>
              </p:cNvSpPr>
              <p:nvPr/>
            </p:nvSpPr>
            <p:spPr>
              <a:xfrm>
                <a:off x="480000" y="2453956"/>
                <a:ext cx="11101917" cy="2144498"/>
              </a:xfrm>
              <a:prstGeom prst="rect">
                <a:avLst/>
              </a:prstGeom>
              <a:blipFill>
                <a:blip r:embed="rId3"/>
                <a:stretch>
                  <a:fillRect t="-2959" b="-48521"/>
                </a:stretch>
              </a:blipFill>
            </p:spPr>
            <p:txBody>
              <a:bodyPr/>
              <a:lstStyle/>
              <a:p>
                <a:r>
                  <a:rPr lang="en-US">
                    <a:noFill/>
                  </a:rPr>
                  <a:t> </a:t>
                </a:r>
              </a:p>
            </p:txBody>
          </p:sp>
        </mc:Fallback>
      </mc:AlternateContent>
      <p:cxnSp>
        <p:nvCxnSpPr>
          <p:cNvPr id="43" name="Straight Connector 42"/>
          <p:cNvCxnSpPr/>
          <p:nvPr/>
        </p:nvCxnSpPr>
        <p:spPr>
          <a:xfrm flipV="1">
            <a:off x="622131" y="5947700"/>
            <a:ext cx="10959787"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flipV="1">
            <a:off x="622131" y="5757045"/>
            <a:ext cx="0" cy="381313"/>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flipV="1">
            <a:off x="10701917" y="5757045"/>
            <a:ext cx="0" cy="381313"/>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2004760"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a:off x="2635360"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a:off x="4425871"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9" name="Straight Arrow Connector 48"/>
          <p:cNvCxnSpPr/>
          <p:nvPr/>
        </p:nvCxnSpPr>
        <p:spPr>
          <a:xfrm>
            <a:off x="5791624"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p:nvPr/>
        </p:nvCxnSpPr>
        <p:spPr>
          <a:xfrm>
            <a:off x="6974407"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p:nvPr/>
        </p:nvCxnSpPr>
        <p:spPr>
          <a:xfrm>
            <a:off x="9385715"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a:off x="9915025" y="5374593"/>
            <a:ext cx="0" cy="571971"/>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10587820" y="5416939"/>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𝑡</m:t>
                      </m:r>
                    </m:oMath>
                  </m:oMathPara>
                </a14:m>
                <a:endParaRPr lang="en-US" sz="2400" dirty="0">
                  <a:solidFill>
                    <a:schemeClr val="tx2"/>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587820" y="5416939"/>
                <a:ext cx="198259" cy="369332"/>
              </a:xfrm>
              <a:prstGeom prst="rect">
                <a:avLst/>
              </a:prstGeom>
              <a:blipFill>
                <a:blip r:embed="rId4"/>
                <a:stretch>
                  <a:fillRect l="-29412" r="-17647"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80000" y="5416939"/>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0</m:t>
                      </m:r>
                    </m:oMath>
                  </m:oMathPara>
                </a14:m>
                <a:endParaRPr lang="en-US" sz="2400" dirty="0">
                  <a:solidFill>
                    <a:schemeClr val="tx2"/>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80000" y="5416939"/>
                <a:ext cx="238847" cy="369332"/>
              </a:xfrm>
              <a:prstGeom prst="rect">
                <a:avLst/>
              </a:prstGeom>
              <a:blipFill>
                <a:blip r:embed="rId5"/>
                <a:stretch>
                  <a:fillRect l="-25000" r="-25000" b="-6667"/>
                </a:stretch>
              </a:blipFill>
            </p:spPr>
            <p:txBody>
              <a:bodyPr/>
              <a:lstStyle/>
              <a:p>
                <a:r>
                  <a:rPr lang="en-US">
                    <a:noFill/>
                  </a:rPr>
                  <a:t> </a:t>
                </a:r>
              </a:p>
            </p:txBody>
          </p:sp>
        </mc:Fallback>
      </mc:AlternateContent>
      <p:sp>
        <p:nvSpPr>
          <p:cNvPr id="55" name="Left Brace 54"/>
          <p:cNvSpPr/>
          <p:nvPr/>
        </p:nvSpPr>
        <p:spPr>
          <a:xfrm rot="5400000" flipV="1">
            <a:off x="5520594" y="196501"/>
            <a:ext cx="274329" cy="10079788"/>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56" name="Rectangle 55"/>
              <p:cNvSpPr/>
              <p:nvPr/>
            </p:nvSpPr>
            <p:spPr>
              <a:xfrm>
                <a:off x="4626565" y="4629321"/>
                <a:ext cx="8719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56" name="Rectangle 55"/>
              <p:cNvSpPr>
                <a:spLocks noRot="1" noChangeAspect="1" noMove="1" noResize="1" noEditPoints="1" noAdjustHandles="1" noChangeArrowheads="1" noChangeShapeType="1" noTextEdit="1"/>
              </p:cNvSpPr>
              <p:nvPr/>
            </p:nvSpPr>
            <p:spPr>
              <a:xfrm>
                <a:off x="4626565" y="4629321"/>
                <a:ext cx="87190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7F1CD9C-8DFF-F492-C38D-A6AAA5E21F91}"/>
                  </a:ext>
                </a:extLst>
              </p:cNvPr>
              <p:cNvSpPr txBox="1"/>
              <p:nvPr/>
            </p:nvSpPr>
            <p:spPr>
              <a:xfrm>
                <a:off x="5494862" y="5953692"/>
                <a:ext cx="774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2"/>
                          </a:solidFill>
                          <a:latin typeface="Cambria Math" panose="02040503050406030204" pitchFamily="18" charset="0"/>
                        </a:rPr>
                        <m:t>𝐷𝑎𝑦𝑠</m:t>
                      </m:r>
                    </m:oMath>
                  </m:oMathPara>
                </a14:m>
                <a:endParaRPr lang="en-US" sz="2400" dirty="0">
                  <a:solidFill>
                    <a:schemeClr val="tx2"/>
                  </a:solidFill>
                </a:endParaRPr>
              </a:p>
            </p:txBody>
          </p:sp>
        </mc:Choice>
        <mc:Fallback xmlns="">
          <p:sp>
            <p:nvSpPr>
              <p:cNvPr id="2" name="TextBox 1">
                <a:extLst>
                  <a:ext uri="{FF2B5EF4-FFF2-40B4-BE49-F238E27FC236}">
                    <a16:creationId xmlns:a16="http://schemas.microsoft.com/office/drawing/2014/main" id="{F7F1CD9C-8DFF-F492-C38D-A6AAA5E21F91}"/>
                  </a:ext>
                </a:extLst>
              </p:cNvPr>
              <p:cNvSpPr txBox="1">
                <a:spLocks noRot="1" noChangeAspect="1" noMove="1" noResize="1" noEditPoints="1" noAdjustHandles="1" noChangeArrowheads="1" noChangeShapeType="1" noTextEdit="1"/>
              </p:cNvSpPr>
              <p:nvPr/>
            </p:nvSpPr>
            <p:spPr>
              <a:xfrm>
                <a:off x="5494862" y="5953692"/>
                <a:ext cx="774123" cy="369332"/>
              </a:xfrm>
              <a:prstGeom prst="rect">
                <a:avLst/>
              </a:prstGeom>
              <a:blipFill>
                <a:blip r:embed="rId7"/>
                <a:stretch>
                  <a:fillRect l="-12903" r="-11290" b="-33333"/>
                </a:stretch>
              </a:blipFill>
            </p:spPr>
            <p:txBody>
              <a:bodyPr/>
              <a:lstStyle/>
              <a:p>
                <a:r>
                  <a:rPr lang="en-US">
                    <a:noFill/>
                  </a:rPr>
                  <a:t> </a:t>
                </a:r>
              </a:p>
            </p:txBody>
          </p:sp>
        </mc:Fallback>
      </mc:AlternateContent>
    </p:spTree>
    <p:extLst>
      <p:ext uri="{BB962C8B-B14F-4D97-AF65-F5344CB8AC3E}">
        <p14:creationId xmlns:p14="http://schemas.microsoft.com/office/powerpoint/2010/main" val="3708549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F019C-AEF9-A2ED-6080-56508A1B6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A08FB-D2BA-C759-A88A-D449A66E6530}"/>
              </a:ext>
            </a:extLst>
          </p:cNvPr>
          <p:cNvSpPr>
            <a:spLocks noGrp="1"/>
          </p:cNvSpPr>
          <p:nvPr>
            <p:ph type="title"/>
          </p:nvPr>
        </p:nvSpPr>
        <p:spPr/>
        <p:txBody>
          <a:bodyPr/>
          <a:lstStyle/>
          <a:p>
            <a:r>
              <a:rPr lang="en-US" dirty="0"/>
              <a:t>Is it fair to assume a Normal distribution?</a:t>
            </a:r>
          </a:p>
        </p:txBody>
      </p:sp>
      <p:pic>
        <p:nvPicPr>
          <p:cNvPr id="6" name="Picture 5">
            <a:extLst>
              <a:ext uri="{FF2B5EF4-FFF2-40B4-BE49-F238E27FC236}">
                <a16:creationId xmlns:a16="http://schemas.microsoft.com/office/drawing/2014/main" id="{52C90CDF-F360-04F3-86F3-5450C1702E5A}"/>
              </a:ext>
            </a:extLst>
          </p:cNvPr>
          <p:cNvPicPr>
            <a:picLocks noChangeAspect="1"/>
          </p:cNvPicPr>
          <p:nvPr/>
        </p:nvPicPr>
        <p:blipFill>
          <a:blip r:embed="rId3"/>
          <a:stretch>
            <a:fillRect/>
          </a:stretch>
        </p:blipFill>
        <p:spPr>
          <a:xfrm>
            <a:off x="2209800" y="1041940"/>
            <a:ext cx="7772400" cy="4774120"/>
          </a:xfrm>
          <a:prstGeom prst="rect">
            <a:avLst/>
          </a:prstGeom>
        </p:spPr>
      </p:pic>
    </p:spTree>
    <p:extLst>
      <p:ext uri="{BB962C8B-B14F-4D97-AF65-F5344CB8AC3E}">
        <p14:creationId xmlns:p14="http://schemas.microsoft.com/office/powerpoint/2010/main" val="3247714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0CB8E-3238-BA8A-2340-4C7A4AAB2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43C3B-3E2C-BA82-717E-522366476B04}"/>
              </a:ext>
            </a:extLst>
          </p:cNvPr>
          <p:cNvSpPr>
            <a:spLocks noGrp="1"/>
          </p:cNvSpPr>
          <p:nvPr>
            <p:ph type="title"/>
          </p:nvPr>
        </p:nvSpPr>
        <p:spPr/>
        <p:txBody>
          <a:bodyPr/>
          <a:lstStyle/>
          <a:p>
            <a:r>
              <a:rPr lang="en-US" dirty="0"/>
              <a:t>Is it fair to assume a normal distribution?</a:t>
            </a:r>
          </a:p>
        </p:txBody>
      </p:sp>
      <p:sp>
        <p:nvSpPr>
          <p:cNvPr id="3" name="Content Placeholder 2">
            <a:extLst>
              <a:ext uri="{FF2B5EF4-FFF2-40B4-BE49-F238E27FC236}">
                <a16:creationId xmlns:a16="http://schemas.microsoft.com/office/drawing/2014/main" id="{8267BEA3-0D4B-4601-FCB0-94406651491C}"/>
              </a:ext>
            </a:extLst>
          </p:cNvPr>
          <p:cNvSpPr>
            <a:spLocks noGrp="1"/>
          </p:cNvSpPr>
          <p:nvPr>
            <p:ph idx="1"/>
          </p:nvPr>
        </p:nvSpPr>
        <p:spPr/>
        <p:txBody>
          <a:bodyPr/>
          <a:lstStyle/>
          <a:p>
            <a:r>
              <a:rPr lang="en-US" sz="3600" dirty="0"/>
              <a:t>Using the t-distribution is actually robust.</a:t>
            </a:r>
          </a:p>
          <a:p>
            <a:endParaRPr lang="en-US" sz="3600" dirty="0"/>
          </a:p>
          <a:p>
            <a:endParaRPr lang="en-US" sz="3600" dirty="0"/>
          </a:p>
          <a:p>
            <a:endParaRPr lang="en-US" sz="3600" dirty="0"/>
          </a:p>
          <a:p>
            <a:pPr marL="0" indent="0">
              <a:buNone/>
            </a:pPr>
            <a:endParaRPr lang="en-US" sz="3600" dirty="0"/>
          </a:p>
          <a:p>
            <a:pPr lvl="1"/>
            <a:r>
              <a:rPr lang="en-US" sz="3066" dirty="0"/>
              <a:t>(1) you can’t tell if you have a normal distribution when you have small samples and </a:t>
            </a:r>
          </a:p>
          <a:p>
            <a:pPr lvl="1"/>
            <a:r>
              <a:rPr lang="en-US" sz="3066" dirty="0"/>
              <a:t>(2) even if it isn’t, the t-Dist. gives confidence intervals that tends to capture the population.</a:t>
            </a:r>
          </a:p>
          <a:p>
            <a:endParaRPr lang="en-US" dirty="0"/>
          </a:p>
        </p:txBody>
      </p:sp>
      <p:graphicFrame>
        <p:nvGraphicFramePr>
          <p:cNvPr id="4" name="Content Placeholder 5">
            <a:extLst>
              <a:ext uri="{FF2B5EF4-FFF2-40B4-BE49-F238E27FC236}">
                <a16:creationId xmlns:a16="http://schemas.microsoft.com/office/drawing/2014/main" id="{DBB2736A-1DEC-4553-1705-97EEF9B975CB}"/>
              </a:ext>
            </a:extLst>
          </p:cNvPr>
          <p:cNvGraphicFramePr>
            <a:graphicFrameLocks/>
          </p:cNvGraphicFramePr>
          <p:nvPr>
            <p:extLst>
              <p:ext uri="{D42A27DB-BD31-4B8C-83A1-F6EECF244321}">
                <p14:modId xmlns:p14="http://schemas.microsoft.com/office/powerpoint/2010/main" val="1176326024"/>
              </p:ext>
            </p:extLst>
          </p:nvPr>
        </p:nvGraphicFramePr>
        <p:xfrm>
          <a:off x="480483" y="1884023"/>
          <a:ext cx="11101917" cy="2145534"/>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48074">
                <a:tc>
                  <a:txBody>
                    <a:bodyPr/>
                    <a:lstStyle/>
                    <a:p>
                      <a:r>
                        <a:rPr lang="en-US" sz="3700" dirty="0"/>
                        <a:t>Robust Statistical Method</a:t>
                      </a:r>
                    </a:p>
                  </a:txBody>
                  <a:tcPr marL="121920" marR="121920" marT="60960" marB="60960"/>
                </a:tc>
                <a:extLst>
                  <a:ext uri="{0D108BD9-81ED-4DB2-BD59-A6C34878D82A}">
                    <a16:rowId xmlns:a16="http://schemas.microsoft.com/office/drawing/2014/main" val="4282699494"/>
                  </a:ext>
                </a:extLst>
              </a:tr>
              <a:tr h="1459734">
                <a:tc>
                  <a:txBody>
                    <a:bodyPr/>
                    <a:lstStyle/>
                    <a:p>
                      <a:pPr marL="0" indent="0">
                        <a:buFont typeface="Arial" panose="020B0604020202020204" pitchFamily="34" charset="0"/>
                        <a:buNone/>
                      </a:pPr>
                      <a:r>
                        <a:rPr lang="en-US" sz="2700" baseline="0" dirty="0"/>
                        <a:t>﻿A statistical method is said to be robust with respect to a particular assumption if it performs adequately even when that assumption is modestly violated.</a:t>
                      </a:r>
                    </a:p>
                  </a:txBody>
                  <a:tcPr marL="121920" marR="121920" marT="60960" marB="60960"/>
                </a:tc>
                <a:extLst>
                  <a:ext uri="{0D108BD9-81ED-4DB2-BD59-A6C34878D82A}">
                    <a16:rowId xmlns:a16="http://schemas.microsoft.com/office/drawing/2014/main" val="2257841623"/>
                  </a:ext>
                </a:extLst>
              </a:tr>
            </a:tbl>
          </a:graphicData>
        </a:graphic>
      </p:graphicFrame>
    </p:spTree>
    <p:extLst>
      <p:ext uri="{BB962C8B-B14F-4D97-AF65-F5344CB8AC3E}">
        <p14:creationId xmlns:p14="http://schemas.microsoft.com/office/powerpoint/2010/main" val="387317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D18E-B994-589A-D973-69C4BA3A471A}"/>
              </a:ext>
            </a:extLst>
          </p:cNvPr>
          <p:cNvSpPr>
            <a:spLocks noGrp="1"/>
          </p:cNvSpPr>
          <p:nvPr>
            <p:ph type="title"/>
          </p:nvPr>
        </p:nvSpPr>
        <p:spPr/>
        <p:txBody>
          <a:bodyPr/>
          <a:lstStyle/>
          <a:p>
            <a:r>
              <a:rPr lang="en-US" dirty="0"/>
              <a:t>When doesn’t the t-distribution work?</a:t>
            </a:r>
          </a:p>
        </p:txBody>
      </p:sp>
      <p:sp>
        <p:nvSpPr>
          <p:cNvPr id="3" name="Content Placeholder 2">
            <a:extLst>
              <a:ext uri="{FF2B5EF4-FFF2-40B4-BE49-F238E27FC236}">
                <a16:creationId xmlns:a16="http://schemas.microsoft.com/office/drawing/2014/main" id="{CBC9D2BE-22B7-A468-1435-85008E639CA0}"/>
              </a:ext>
            </a:extLst>
          </p:cNvPr>
          <p:cNvSpPr>
            <a:spLocks noGrp="1"/>
          </p:cNvSpPr>
          <p:nvPr>
            <p:ph idx="1"/>
          </p:nvPr>
        </p:nvSpPr>
        <p:spPr/>
        <p:txBody>
          <a:bodyPr/>
          <a:lstStyle/>
          <a:p>
            <a:r>
              <a:rPr lang="en-US" dirty="0"/>
              <a:t>Data aren’t independently generated.</a:t>
            </a:r>
          </a:p>
          <a:p>
            <a:r>
              <a:rPr lang="en-US" dirty="0"/>
              <a:t>Data has some extreme outliers. </a:t>
            </a:r>
          </a:p>
        </p:txBody>
      </p:sp>
    </p:spTree>
    <p:extLst>
      <p:ext uri="{BB962C8B-B14F-4D97-AF65-F5344CB8AC3E}">
        <p14:creationId xmlns:p14="http://schemas.microsoft.com/office/powerpoint/2010/main" val="1653633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09C8-3DA7-9BE8-9D10-982F73849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9096F-C58A-424E-C7F9-E110B4B17EE8}"/>
              </a:ext>
            </a:extLst>
          </p:cNvPr>
          <p:cNvSpPr>
            <a:spLocks noGrp="1"/>
          </p:cNvSpPr>
          <p:nvPr>
            <p:ph type="title"/>
          </p:nvPr>
        </p:nvSpPr>
        <p:spPr/>
        <p:txBody>
          <a:bodyPr>
            <a:normAutofit fontScale="90000"/>
          </a:bodyPr>
          <a:lstStyle/>
          <a:p>
            <a:r>
              <a:rPr lang="en-US" dirty="0"/>
              <a:t>Confidence Interval for Proportion of a Single Sample</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7C15157-D4CA-0B4D-F365-65C238611A0F}"/>
                  </a:ext>
                </a:extLst>
              </p:cNvPr>
              <p:cNvSpPr/>
              <p:nvPr/>
            </p:nvSpPr>
            <p:spPr>
              <a:xfrm>
                <a:off x="558843" y="4723194"/>
                <a:ext cx="5324022" cy="130208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f>
                                <m:fPr>
                                  <m:type m:val="skw"/>
                                  <m:ctrlPr>
                                    <a:rPr lang="en-US" sz="2400" i="1">
                                      <a:latin typeface="Cambria Math" panose="02040503050406030204" pitchFamily="18" charset="0"/>
                                    </a:rPr>
                                  </m:ctrlPr>
                                </m:fPr>
                                <m:num>
                                  <m:r>
                                    <a:rPr lang="en-US" sz="2400" i="1">
                                      <a:latin typeface="Cambria Math" panose="02040503050406030204" pitchFamily="18" charset="0"/>
                                    </a:rPr>
                                    <m:t>𝛼</m:t>
                                  </m:r>
                                </m:num>
                                <m:den>
                                  <m:r>
                                    <a:rPr lang="en-US" sz="2400" i="1">
                                      <a:latin typeface="Cambria Math" panose="02040503050406030204" pitchFamily="18" charset="0"/>
                                    </a:rPr>
                                    <m:t>2</m:t>
                                  </m:r>
                                </m:den>
                              </m:f>
                            </m:sub>
                          </m:sSub>
                          <m:r>
                            <a:rPr lang="en-US" sz="2400" i="1">
                              <a:latin typeface="Cambria Math" panose="02040503050406030204" pitchFamily="18" charset="0"/>
                            </a:rPr>
                            <m:t> </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d>
                                    <m:dPr>
                                      <m:ctrlPr>
                                        <a:rPr lang="en-US" sz="2400" i="1" dirty="0">
                                          <a:latin typeface="Cambria Math" panose="02040503050406030204" pitchFamily="18" charset="0"/>
                                        </a:rPr>
                                      </m:ctrlPr>
                                    </m:dPr>
                                    <m:e>
                                      <m:r>
                                        <a:rPr lang="en-US" sz="2400" i="1" dirty="0">
                                          <a:latin typeface="Cambria Math" panose="02040503050406030204" pitchFamily="18" charset="0"/>
                                        </a:rPr>
                                        <m:t>1−</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e>
                                  </m:d>
                                </m:num>
                                <m:den>
                                  <m:r>
                                    <a:rPr lang="en-US" sz="2400" i="1">
                                      <a:latin typeface="Cambria Math" panose="02040503050406030204" pitchFamily="18" charset="0"/>
                                    </a:rPr>
                                    <m:t>𝑛</m:t>
                                  </m:r>
                                </m:den>
                              </m:f>
                            </m:e>
                          </m:rad>
                          <m:r>
                            <a:rPr lang="en-US" sz="2400" b="0" i="1" smtClean="0">
                              <a:latin typeface="Cambria Math" panose="02040503050406030204" pitchFamily="18" charset="0"/>
                            </a:rPr>
                            <m:t>]</m:t>
                          </m:r>
                        </m:e>
                      </m:d>
                      <m:r>
                        <a:rPr lang="en-US" sz="2400" i="1">
                          <a:latin typeface="Cambria Math" panose="02040503050406030204" pitchFamily="18" charset="0"/>
                        </a:rPr>
                        <m:t>≈1−</m:t>
                      </m:r>
                      <m:r>
                        <a:rPr lang="en-US" sz="2400" i="1">
                          <a:latin typeface="Cambria Math" panose="02040503050406030204" pitchFamily="18" charset="0"/>
                        </a:rPr>
                        <m:t>𝛼</m:t>
                      </m:r>
                    </m:oMath>
                  </m:oMathPara>
                </a14:m>
                <a:endParaRPr lang="en-US" sz="2400" dirty="0"/>
              </a:p>
            </p:txBody>
          </p:sp>
        </mc:Choice>
        <mc:Fallback xmlns="">
          <p:sp>
            <p:nvSpPr>
              <p:cNvPr id="8" name="Rectangle 7">
                <a:extLst>
                  <a:ext uri="{FF2B5EF4-FFF2-40B4-BE49-F238E27FC236}">
                    <a16:creationId xmlns:a16="http://schemas.microsoft.com/office/drawing/2014/main" id="{F7C15157-D4CA-0B4D-F365-65C238611A0F}"/>
                  </a:ext>
                </a:extLst>
              </p:cNvPr>
              <p:cNvSpPr>
                <a:spLocks noRot="1" noChangeAspect="1" noMove="1" noResize="1" noEditPoints="1" noAdjustHandles="1" noChangeArrowheads="1" noChangeShapeType="1" noTextEdit="1"/>
              </p:cNvSpPr>
              <p:nvPr/>
            </p:nvSpPr>
            <p:spPr>
              <a:xfrm>
                <a:off x="558843" y="4723194"/>
                <a:ext cx="5324022" cy="1302088"/>
              </a:xfrm>
              <a:prstGeom prst="rect">
                <a:avLst/>
              </a:prstGeom>
              <a:blipFill>
                <a:blip r:embed="rId2"/>
                <a:stretch>
                  <a:fillRect l="-238" b="-3883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8CDEEC2-286F-A135-E2E4-ABA39D5D69FF}"/>
              </a:ext>
            </a:extLst>
          </p:cNvPr>
          <p:cNvGrpSpPr/>
          <p:nvPr/>
        </p:nvGrpSpPr>
        <p:grpSpPr>
          <a:xfrm>
            <a:off x="269491" y="1113523"/>
            <a:ext cx="6016120" cy="3622825"/>
            <a:chOff x="202118" y="835142"/>
            <a:chExt cx="4512090" cy="2717119"/>
          </a:xfrm>
        </p:grpSpPr>
        <p:pic>
          <p:nvPicPr>
            <p:cNvPr id="7" name="Content Placeholder 4">
              <a:extLst>
                <a:ext uri="{FF2B5EF4-FFF2-40B4-BE49-F238E27FC236}">
                  <a16:creationId xmlns:a16="http://schemas.microsoft.com/office/drawing/2014/main" id="{BA01CF1B-8CBA-3220-973D-C793F0EA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18" y="835142"/>
              <a:ext cx="4512090" cy="2707253"/>
            </a:xfrm>
            <a:prstGeom prst="rect">
              <a:avLst/>
            </a:prstGeom>
          </p:spPr>
        </p:pic>
        <p:sp>
          <p:nvSpPr>
            <p:cNvPr id="10" name="TextBox 9">
              <a:extLst>
                <a:ext uri="{FF2B5EF4-FFF2-40B4-BE49-F238E27FC236}">
                  <a16:creationId xmlns:a16="http://schemas.microsoft.com/office/drawing/2014/main" id="{821F5C76-98C1-C58C-B6CD-35CFB70CE9CD}"/>
                </a:ext>
              </a:extLst>
            </p:cNvPr>
            <p:cNvSpPr txBox="1"/>
            <p:nvPr/>
          </p:nvSpPr>
          <p:spPr>
            <a:xfrm>
              <a:off x="1760221" y="3250619"/>
              <a:ext cx="318134" cy="161583"/>
            </a:xfrm>
            <a:prstGeom prst="rect">
              <a:avLst/>
            </a:prstGeom>
            <a:solidFill>
              <a:schemeClr val="bg2"/>
            </a:solidFill>
          </p:spPr>
          <p:txBody>
            <a:bodyPr wrap="square" rtlCol="0">
              <a:spAutoFit/>
            </a:bodyPr>
            <a:lstStyle/>
            <a:p>
              <a:r>
                <a:rPr lang="en-US" sz="800" dirty="0"/>
                <a:t>0.2</a:t>
              </a:r>
            </a:p>
          </p:txBody>
        </p:sp>
        <p:sp>
          <p:nvSpPr>
            <p:cNvPr id="11" name="TextBox 10">
              <a:extLst>
                <a:ext uri="{FF2B5EF4-FFF2-40B4-BE49-F238E27FC236}">
                  <a16:creationId xmlns:a16="http://schemas.microsoft.com/office/drawing/2014/main" id="{19F74DDA-3357-3AB4-F8BF-83111D238B3A}"/>
                </a:ext>
              </a:extLst>
            </p:cNvPr>
            <p:cNvSpPr txBox="1"/>
            <p:nvPr/>
          </p:nvSpPr>
          <p:spPr>
            <a:xfrm>
              <a:off x="2388871" y="3250619"/>
              <a:ext cx="318134" cy="161583"/>
            </a:xfrm>
            <a:prstGeom prst="rect">
              <a:avLst/>
            </a:prstGeom>
            <a:solidFill>
              <a:schemeClr val="bg2"/>
            </a:solidFill>
          </p:spPr>
          <p:txBody>
            <a:bodyPr wrap="square" rtlCol="0">
              <a:spAutoFit/>
            </a:bodyPr>
            <a:lstStyle/>
            <a:p>
              <a:r>
                <a:rPr lang="en-US" sz="800" dirty="0"/>
                <a:t>0.4</a:t>
              </a:r>
            </a:p>
          </p:txBody>
        </p:sp>
        <p:sp>
          <p:nvSpPr>
            <p:cNvPr id="12" name="TextBox 11">
              <a:extLst>
                <a:ext uri="{FF2B5EF4-FFF2-40B4-BE49-F238E27FC236}">
                  <a16:creationId xmlns:a16="http://schemas.microsoft.com/office/drawing/2014/main" id="{3052EC20-C46F-5AB4-7A33-79BDA296C2B6}"/>
                </a:ext>
              </a:extLst>
            </p:cNvPr>
            <p:cNvSpPr txBox="1"/>
            <p:nvPr/>
          </p:nvSpPr>
          <p:spPr>
            <a:xfrm>
              <a:off x="2981636" y="3250619"/>
              <a:ext cx="318134" cy="161583"/>
            </a:xfrm>
            <a:prstGeom prst="rect">
              <a:avLst/>
            </a:prstGeom>
            <a:solidFill>
              <a:schemeClr val="bg2"/>
            </a:solidFill>
          </p:spPr>
          <p:txBody>
            <a:bodyPr wrap="square" rtlCol="0">
              <a:spAutoFit/>
            </a:bodyPr>
            <a:lstStyle/>
            <a:p>
              <a:r>
                <a:rPr lang="en-US" sz="800" dirty="0"/>
                <a:t>0.6</a:t>
              </a:r>
            </a:p>
          </p:txBody>
        </p:sp>
        <p:sp>
          <p:nvSpPr>
            <p:cNvPr id="13" name="TextBox 12">
              <a:extLst>
                <a:ext uri="{FF2B5EF4-FFF2-40B4-BE49-F238E27FC236}">
                  <a16:creationId xmlns:a16="http://schemas.microsoft.com/office/drawing/2014/main" id="{08E2FBD7-414F-F125-19C3-9EE2B157B14D}"/>
                </a:ext>
              </a:extLst>
            </p:cNvPr>
            <p:cNvSpPr txBox="1"/>
            <p:nvPr/>
          </p:nvSpPr>
          <p:spPr>
            <a:xfrm>
              <a:off x="3636458" y="3250619"/>
              <a:ext cx="318134" cy="161583"/>
            </a:xfrm>
            <a:prstGeom prst="rect">
              <a:avLst/>
            </a:prstGeom>
            <a:solidFill>
              <a:schemeClr val="bg2"/>
            </a:solidFill>
          </p:spPr>
          <p:txBody>
            <a:bodyPr wrap="square" rtlCol="0">
              <a:spAutoFit/>
            </a:bodyPr>
            <a:lstStyle/>
            <a:p>
              <a:r>
                <a:rPr lang="en-US" sz="800" dirty="0"/>
                <a:t>0.8</a:t>
              </a:r>
            </a:p>
          </p:txBody>
        </p:sp>
        <p:sp>
          <p:nvSpPr>
            <p:cNvPr id="14" name="TextBox 13">
              <a:extLst>
                <a:ext uri="{FF2B5EF4-FFF2-40B4-BE49-F238E27FC236}">
                  <a16:creationId xmlns:a16="http://schemas.microsoft.com/office/drawing/2014/main" id="{341A9BB2-2661-081B-D88D-6CE04CBA2E14}"/>
                </a:ext>
              </a:extLst>
            </p:cNvPr>
            <p:cNvSpPr txBox="1"/>
            <p:nvPr/>
          </p:nvSpPr>
          <p:spPr>
            <a:xfrm>
              <a:off x="1868276" y="3375337"/>
              <a:ext cx="1546861" cy="176924"/>
            </a:xfrm>
            <a:prstGeom prst="rect">
              <a:avLst/>
            </a:prstGeom>
            <a:solidFill>
              <a:schemeClr val="bg2"/>
            </a:solidFill>
          </p:spPr>
          <p:txBody>
            <a:bodyPr wrap="square" rtlCol="0">
              <a:spAutoFit/>
            </a:bodyPr>
            <a:lstStyle/>
            <a:p>
              <a:r>
                <a:rPr lang="en-US" sz="933" dirty="0"/>
                <a:t>Proportion of Happy Customers</a:t>
              </a:r>
            </a:p>
          </p:txBody>
        </p:sp>
      </p:grpSp>
      <p:cxnSp>
        <p:nvCxnSpPr>
          <p:cNvPr id="16" name="Straight Connector 15">
            <a:extLst>
              <a:ext uri="{FF2B5EF4-FFF2-40B4-BE49-F238E27FC236}">
                <a16:creationId xmlns:a16="http://schemas.microsoft.com/office/drawing/2014/main" id="{CAC6E299-9A01-AE08-8DCE-D8C33A7215D8}"/>
              </a:ext>
            </a:extLst>
          </p:cNvPr>
          <p:cNvCxnSpPr/>
          <p:nvPr/>
        </p:nvCxnSpPr>
        <p:spPr>
          <a:xfrm flipH="1" flipV="1">
            <a:off x="3355015" y="1809420"/>
            <a:ext cx="32613" cy="252473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381641-CAA1-7484-B268-F77609E37F93}"/>
                  </a:ext>
                </a:extLst>
              </p:cNvPr>
              <p:cNvSpPr txBox="1"/>
              <p:nvPr/>
            </p:nvSpPr>
            <p:spPr>
              <a:xfrm>
                <a:off x="2961891" y="1563200"/>
                <a:ext cx="4793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r>
                        <a:rPr lang="en-US" sz="2400" i="1" dirty="0">
                          <a:latin typeface="Cambria Math" panose="02040503050406030204" pitchFamily="18" charset="0"/>
                        </a:rPr>
                        <m:t> </m:t>
                      </m:r>
                    </m:oMath>
                  </m:oMathPara>
                </a14:m>
                <a:endParaRPr lang="en-US" sz="2400" dirty="0"/>
              </a:p>
            </p:txBody>
          </p:sp>
        </mc:Choice>
        <mc:Fallback xmlns="">
          <p:sp>
            <p:nvSpPr>
              <p:cNvPr id="17" name="TextBox 16">
                <a:extLst>
                  <a:ext uri="{FF2B5EF4-FFF2-40B4-BE49-F238E27FC236}">
                    <a16:creationId xmlns:a16="http://schemas.microsoft.com/office/drawing/2014/main" id="{2B381641-CAA1-7484-B268-F77609E37F93}"/>
                  </a:ext>
                </a:extLst>
              </p:cNvPr>
              <p:cNvSpPr txBox="1">
                <a:spLocks noRot="1" noChangeAspect="1" noMove="1" noResize="1" noEditPoints="1" noAdjustHandles="1" noChangeArrowheads="1" noChangeShapeType="1" noTextEdit="1"/>
              </p:cNvSpPr>
              <p:nvPr/>
            </p:nvSpPr>
            <p:spPr>
              <a:xfrm>
                <a:off x="2961891" y="1563200"/>
                <a:ext cx="479307" cy="461665"/>
              </a:xfrm>
              <a:prstGeom prst="rect">
                <a:avLst/>
              </a:prstGeom>
              <a:blipFill>
                <a:blip r:embed="rId4"/>
                <a:stretch>
                  <a:fillRect r="-5128" b="-21053"/>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8DFA093B-9832-8ABA-E0EF-CC91536E0F76}"/>
              </a:ext>
            </a:extLst>
          </p:cNvPr>
          <p:cNvCxnSpPr/>
          <p:nvPr/>
        </p:nvCxnSpPr>
        <p:spPr>
          <a:xfrm flipH="1" flipV="1">
            <a:off x="2799975" y="3218271"/>
            <a:ext cx="9047" cy="107919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15350AA-D8D5-5C18-1E22-5C86CE45C5AB}"/>
                  </a:ext>
                </a:extLst>
              </p:cNvPr>
              <p:cNvSpPr txBox="1"/>
              <p:nvPr/>
            </p:nvSpPr>
            <p:spPr>
              <a:xfrm>
                <a:off x="2429908" y="2951753"/>
                <a:ext cx="479307" cy="461665"/>
              </a:xfrm>
              <a:prstGeom prst="rect">
                <a:avLst/>
              </a:prstGeom>
              <a:noFill/>
            </p:spPr>
            <p:txBody>
              <a:bodyPr wrap="square" rtlCol="0">
                <a:spAutoFit/>
              </a:bodyPr>
              <a:lstStyle/>
              <a:p>
                <a14:m>
                  <m:oMath xmlns:m="http://schemas.openxmlformats.org/officeDocument/2006/math">
                    <m:r>
                      <a:rPr lang="en-US" sz="2400" i="1">
                        <a:latin typeface="Cambria Math" panose="02040503050406030204" pitchFamily="18" charset="0"/>
                      </a:rPr>
                      <m:t>𝑝</m:t>
                    </m:r>
                  </m:oMath>
                </a14:m>
                <a:r>
                  <a:rPr lang="en-US" sz="2400" dirty="0"/>
                  <a:t> </a:t>
                </a:r>
              </a:p>
            </p:txBody>
          </p:sp>
        </mc:Choice>
        <mc:Fallback xmlns="">
          <p:sp>
            <p:nvSpPr>
              <p:cNvPr id="19" name="TextBox 18">
                <a:extLst>
                  <a:ext uri="{FF2B5EF4-FFF2-40B4-BE49-F238E27FC236}">
                    <a16:creationId xmlns:a16="http://schemas.microsoft.com/office/drawing/2014/main" id="{015350AA-D8D5-5C18-1E22-5C86CE45C5AB}"/>
                  </a:ext>
                </a:extLst>
              </p:cNvPr>
              <p:cNvSpPr txBox="1">
                <a:spLocks noRot="1" noChangeAspect="1" noMove="1" noResize="1" noEditPoints="1" noAdjustHandles="1" noChangeArrowheads="1" noChangeShapeType="1" noTextEdit="1"/>
              </p:cNvSpPr>
              <p:nvPr/>
            </p:nvSpPr>
            <p:spPr>
              <a:xfrm>
                <a:off x="2429908" y="2951753"/>
                <a:ext cx="479307" cy="461665"/>
              </a:xfrm>
              <a:prstGeom prst="rect">
                <a:avLst/>
              </a:prstGeom>
              <a:blipFill>
                <a:blip r:embed="rId5"/>
                <a:stretch>
                  <a:fillRect l="-2632"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E13FF7B-D000-DFC1-B008-2208449741A4}"/>
                  </a:ext>
                </a:extLst>
              </p:cNvPr>
              <p:cNvSpPr txBox="1">
                <a:spLocks/>
              </p:cNvSpPr>
              <p:nvPr/>
            </p:nvSpPr>
            <p:spPr>
              <a:xfrm>
                <a:off x="5989835" y="1296000"/>
                <a:ext cx="5237331" cy="4445149"/>
              </a:xfrm>
              <a:prstGeom prst="rect">
                <a:avLst/>
              </a:prstGeom>
            </p:spPr>
            <p:txBody>
              <a:bodyPr vert="horz" lIns="0" tIns="0" rIns="0" bIns="0" rtlCol="0">
                <a:noAutofit/>
              </a:bodyPr>
              <a:lst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If </a:t>
                </a:r>
                <a14:m>
                  <m:oMath xmlns:m="http://schemas.openxmlformats.org/officeDocument/2006/math">
                    <m:r>
                      <a:rPr lang="en-US" i="1" dirty="0">
                        <a:latin typeface="Cambria Math" panose="02040503050406030204" pitchFamily="18" charset="0"/>
                      </a:rPr>
                      <m:t>𝑛</m:t>
                    </m:r>
                  </m:oMath>
                </a14:m>
                <a:r>
                  <a:rPr lang="en-US" dirty="0"/>
                  <a:t> is large and </a:t>
                </a:r>
                <a14:m>
                  <m:oMath xmlns:m="http://schemas.openxmlformats.org/officeDocument/2006/math">
                    <m:acc>
                      <m:accPr>
                        <m:chr m:val="̂"/>
                        <m:ctrlPr>
                          <a:rPr lang="en-US" i="1" dirty="0">
                            <a:latin typeface="Cambria Math" panose="02040503050406030204" pitchFamily="18" charset="0"/>
                          </a:rPr>
                        </m:ctrlPr>
                      </m:accPr>
                      <m:e>
                        <m:r>
                          <m:rPr>
                            <m:sty m:val="p"/>
                          </m:rPr>
                          <a:rPr lang="en-US" dirty="0">
                            <a:latin typeface="Cambria Math" panose="02040503050406030204" pitchFamily="18" charset="0"/>
                          </a:rPr>
                          <m:t>p</m:t>
                        </m:r>
                      </m:e>
                    </m:acc>
                    <m:r>
                      <a:rPr lang="en-US" i="1" dirty="0">
                        <a:latin typeface="Cambria Math" panose="02040503050406030204" pitchFamily="18" charset="0"/>
                      </a:rPr>
                      <m:t> </m:t>
                    </m:r>
                  </m:oMath>
                </a14:m>
                <a:r>
                  <a:rPr lang="en-US" dirty="0"/>
                  <a:t>is not too close to 0 or 1 (</a:t>
                </a:r>
                <a14:m>
                  <m:oMath xmlns:m="http://schemas.openxmlformats.org/officeDocument/2006/math">
                    <m:r>
                      <a:rPr lang="en-US" i="1">
                        <a:latin typeface="Cambria Math" panose="02040503050406030204" pitchFamily="18" charset="0"/>
                      </a:rPr>
                      <m:t>𝑛</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dirty="0">
                        <a:latin typeface="Cambria Math" panose="02040503050406030204" pitchFamily="18" charset="0"/>
                      </a:rPr>
                      <m:t>, </m:t>
                    </m:r>
                    <m:r>
                      <a:rPr lang="en-US" i="1" dirty="0">
                        <a:latin typeface="Cambria Math" panose="02040503050406030204" pitchFamily="18" charset="0"/>
                      </a:rPr>
                      <m:t>𝑛</m:t>
                    </m:r>
                    <m:d>
                      <m:dPr>
                        <m:ctrlPr>
                          <a:rPr lang="en-US" i="1" dirty="0">
                            <a:latin typeface="Cambria Math" panose="02040503050406030204" pitchFamily="18" charset="0"/>
                          </a:rPr>
                        </m:ctrlPr>
                      </m:dPr>
                      <m:e>
                        <m:r>
                          <a:rPr lang="en-US" i="1" dirty="0">
                            <a:latin typeface="Cambria Math" panose="02040503050406030204" pitchFamily="18" charset="0"/>
                          </a:rPr>
                          <m:t>1−</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e>
                    </m:d>
                    <m:r>
                      <a:rPr lang="en-US" i="1" dirty="0">
                        <a:latin typeface="Cambria Math" panose="02040503050406030204" pitchFamily="18" charset="0"/>
                      </a:rPr>
                      <m:t>&gt;5</m:t>
                    </m:r>
                  </m:oMath>
                </a14:m>
                <a:r>
                  <a:rPr lang="en-US" dirty="0"/>
                  <a:t>), then </a:t>
                </a:r>
              </a:p>
              <a:p>
                <a14:m>
                  <m:oMath xmlns:m="http://schemas.openxmlformats.org/officeDocument/2006/math">
                    <m:r>
                      <a:rPr lang="en-US" i="1" dirty="0">
                        <a:latin typeface="Cambria Math" panose="02040503050406030204" pitchFamily="18" charset="0"/>
                      </a:rPr>
                      <m:t>𝜎</m:t>
                    </m:r>
                    <m:r>
                      <a:rPr lang="en-US" i="1" dirty="0">
                        <a:latin typeface="Cambria Math" panose="02040503050406030204" pitchFamily="18" charset="0"/>
                      </a:rPr>
                      <m:t> </m:t>
                    </m:r>
                  </m:oMath>
                </a14:m>
                <a:r>
                  <a:rPr lang="en-US" dirty="0"/>
                  <a:t>is estimated accurately by </a:t>
                </a:r>
                <a14:m>
                  <m:oMath xmlns:m="http://schemas.openxmlformats.org/officeDocument/2006/math">
                    <m:acc>
                      <m:accPr>
                        <m:chr m:val="̂"/>
                        <m:ctrlPr>
                          <a:rPr lang="en-US" i="1" dirty="0">
                            <a:latin typeface="Cambria Math" panose="02040503050406030204" pitchFamily="18" charset="0"/>
                          </a:rPr>
                        </m:ctrlPr>
                      </m:accPr>
                      <m:e>
                        <m:r>
                          <m:rPr>
                            <m:sty m:val="p"/>
                          </m:rPr>
                          <a:rPr lang="en-US" dirty="0">
                            <a:latin typeface="Cambria Math" panose="02040503050406030204" pitchFamily="18" charset="0"/>
                          </a:rPr>
                          <m:t>p</m:t>
                        </m:r>
                      </m:e>
                    </m:acc>
                    <m:r>
                      <a:rPr lang="en-US" i="1" dirty="0">
                        <a:latin typeface="Cambria Math" panose="02040503050406030204" pitchFamily="18" charset="0"/>
                      </a:rPr>
                      <m:t> (1−</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r>
                      <a:rPr lang="en-US" i="1" dirty="0">
                        <a:latin typeface="Cambria Math" panose="02040503050406030204" pitchFamily="18" charset="0"/>
                      </a:rPr>
                      <m:t>)</m:t>
                    </m:r>
                  </m:oMath>
                </a14:m>
                <a:r>
                  <a:rPr lang="en-US" dirty="0"/>
                  <a:t>. </a:t>
                </a:r>
              </a:p>
              <a:p>
                <a:r>
                  <a:rPr lang="en-US" dirty="0"/>
                  <a:t>The sampling distribution of </a:t>
                </a:r>
                <a14:m>
                  <m:oMath xmlns:m="http://schemas.openxmlformats.org/officeDocument/2006/math">
                    <m:r>
                      <a:rPr lang="en-US" i="1" dirty="0">
                        <a:latin typeface="Cambria Math" panose="02040503050406030204" pitchFamily="18" charset="0"/>
                      </a:rPr>
                      <m:t>𝑝</m:t>
                    </m:r>
                  </m:oMath>
                </a14:m>
                <a:r>
                  <a:rPr lang="en-US" dirty="0"/>
                  <a:t> can be approximated with a normal distribution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r>
                  <a:rPr lang="en-US" dirty="0"/>
                  <a:t> is treated a</a:t>
                </a:r>
                <a14:m>
                  <m:oMath xmlns:m="http://schemas.openxmlformats.org/officeDocument/2006/math">
                    <m:r>
                      <m:rPr>
                        <m:sty m:val="p"/>
                      </m:rPr>
                      <a:rPr lang="en-US" b="0" i="0" dirty="0" smtClean="0">
                        <a:latin typeface="Cambria Math" panose="02040503050406030204" pitchFamily="18" charset="0"/>
                      </a:rPr>
                      <m:t>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classical</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mean</m:t>
                    </m:r>
                    <m:r>
                      <a:rPr lang="en-US" dirty="0">
                        <a:latin typeface="Cambria Math" panose="02040503050406030204" pitchFamily="18" charset="0"/>
                      </a:rPr>
                      <m:t>)</m:t>
                    </m:r>
                  </m:oMath>
                </a14:m>
                <a:endParaRPr lang="en-US" dirty="0"/>
              </a:p>
            </p:txBody>
          </p:sp>
        </mc:Choice>
        <mc:Fallback xmlns="">
          <p:sp>
            <p:nvSpPr>
              <p:cNvPr id="5" name="Content Placeholder 2">
                <a:extLst>
                  <a:ext uri="{FF2B5EF4-FFF2-40B4-BE49-F238E27FC236}">
                    <a16:creationId xmlns:a16="http://schemas.microsoft.com/office/drawing/2014/main" id="{FE13FF7B-D000-DFC1-B008-2208449741A4}"/>
                  </a:ext>
                </a:extLst>
              </p:cNvPr>
              <p:cNvSpPr txBox="1">
                <a:spLocks noRot="1" noChangeAspect="1" noMove="1" noResize="1" noEditPoints="1" noAdjustHandles="1" noChangeArrowheads="1" noChangeShapeType="1" noTextEdit="1"/>
              </p:cNvSpPr>
              <p:nvPr/>
            </p:nvSpPr>
            <p:spPr>
              <a:xfrm>
                <a:off x="5989835" y="1296000"/>
                <a:ext cx="5237331" cy="4445149"/>
              </a:xfrm>
              <a:prstGeom prst="rect">
                <a:avLst/>
              </a:prstGeom>
              <a:blipFill>
                <a:blip r:embed="rId6"/>
                <a:stretch>
                  <a:fillRect l="-4348" t="-9117" r="-1449" b="-3989"/>
                </a:stretch>
              </a:blipFill>
            </p:spPr>
            <p:txBody>
              <a:bodyPr/>
              <a:lstStyle/>
              <a:p>
                <a:r>
                  <a:rPr lang="en-US">
                    <a:noFill/>
                  </a:rPr>
                  <a:t> </a:t>
                </a:r>
              </a:p>
            </p:txBody>
          </p:sp>
        </mc:Fallback>
      </mc:AlternateContent>
    </p:spTree>
    <p:extLst>
      <p:ext uri="{BB962C8B-B14F-4D97-AF65-F5344CB8AC3E}">
        <p14:creationId xmlns:p14="http://schemas.microsoft.com/office/powerpoint/2010/main" val="4271663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Confidence Interval for Proportion of a Single Sample</a:t>
            </a:r>
          </a:p>
        </p:txBody>
      </p:sp>
      <mc:AlternateContent xmlns:mc="http://schemas.openxmlformats.org/markup-compatibility/2006" xmlns:a14="http://schemas.microsoft.com/office/drawing/2010/main">
        <mc:Choice Requires="a14">
          <p:sp>
            <p:nvSpPr>
              <p:cNvPr id="8" name="Rectangle 7"/>
              <p:cNvSpPr/>
              <p:nvPr/>
            </p:nvSpPr>
            <p:spPr>
              <a:xfrm>
                <a:off x="558843" y="4723194"/>
                <a:ext cx="5324022" cy="130208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f>
                                <m:fPr>
                                  <m:type m:val="skw"/>
                                  <m:ctrlPr>
                                    <a:rPr lang="en-US" sz="2400" i="1">
                                      <a:latin typeface="Cambria Math" panose="02040503050406030204" pitchFamily="18" charset="0"/>
                                    </a:rPr>
                                  </m:ctrlPr>
                                </m:fPr>
                                <m:num>
                                  <m:r>
                                    <a:rPr lang="en-US" sz="2400" i="1">
                                      <a:latin typeface="Cambria Math" panose="02040503050406030204" pitchFamily="18" charset="0"/>
                                    </a:rPr>
                                    <m:t>𝛼</m:t>
                                  </m:r>
                                </m:num>
                                <m:den>
                                  <m:r>
                                    <a:rPr lang="en-US" sz="2400" i="1">
                                      <a:latin typeface="Cambria Math" panose="02040503050406030204" pitchFamily="18" charset="0"/>
                                    </a:rPr>
                                    <m:t>2</m:t>
                                  </m:r>
                                </m:den>
                              </m:f>
                            </m:sub>
                          </m:sSub>
                          <m:r>
                            <a:rPr lang="en-US" sz="2400" i="1">
                              <a:latin typeface="Cambria Math" panose="02040503050406030204" pitchFamily="18" charset="0"/>
                            </a:rPr>
                            <m:t> </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d>
                                    <m:dPr>
                                      <m:ctrlPr>
                                        <a:rPr lang="en-US" sz="2400" i="1" dirty="0">
                                          <a:latin typeface="Cambria Math" panose="02040503050406030204" pitchFamily="18" charset="0"/>
                                        </a:rPr>
                                      </m:ctrlPr>
                                    </m:dPr>
                                    <m:e>
                                      <m:r>
                                        <a:rPr lang="en-US" sz="2400" i="1" dirty="0">
                                          <a:latin typeface="Cambria Math" panose="02040503050406030204" pitchFamily="18" charset="0"/>
                                        </a:rPr>
                                        <m:t>1−</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e>
                                  </m:d>
                                </m:num>
                                <m:den>
                                  <m:r>
                                    <a:rPr lang="en-US" sz="2400" i="1">
                                      <a:latin typeface="Cambria Math" panose="02040503050406030204" pitchFamily="18" charset="0"/>
                                    </a:rPr>
                                    <m:t>𝑛</m:t>
                                  </m:r>
                                </m:den>
                              </m:f>
                            </m:e>
                          </m:rad>
                          <m:r>
                            <a:rPr lang="en-US" sz="2400" b="0" i="1" smtClean="0">
                              <a:latin typeface="Cambria Math" panose="02040503050406030204" pitchFamily="18" charset="0"/>
                            </a:rPr>
                            <m:t>]</m:t>
                          </m:r>
                        </m:e>
                      </m:d>
                      <m:r>
                        <a:rPr lang="en-US" sz="2400" i="1">
                          <a:latin typeface="Cambria Math" panose="02040503050406030204" pitchFamily="18" charset="0"/>
                        </a:rPr>
                        <m:t>≈1−</m:t>
                      </m:r>
                      <m:r>
                        <a:rPr lang="en-US" sz="2400" i="1">
                          <a:latin typeface="Cambria Math" panose="02040503050406030204" pitchFamily="18" charset="0"/>
                        </a:rPr>
                        <m:t>𝛼</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558843" y="4723194"/>
                <a:ext cx="5324022" cy="1302088"/>
              </a:xfrm>
              <a:prstGeom prst="rect">
                <a:avLst/>
              </a:prstGeom>
              <a:blipFill>
                <a:blip r:embed="rId3"/>
                <a:stretch>
                  <a:fillRect l="-238" b="-38835"/>
                </a:stretch>
              </a:blipFill>
            </p:spPr>
            <p:txBody>
              <a:bodyPr/>
              <a:lstStyle/>
              <a:p>
                <a:r>
                  <a:rPr lang="en-US">
                    <a:noFill/>
                  </a:rPr>
                  <a:t> </a:t>
                </a:r>
              </a:p>
            </p:txBody>
          </p:sp>
        </mc:Fallback>
      </mc:AlternateContent>
      <p:grpSp>
        <p:nvGrpSpPr>
          <p:cNvPr id="15" name="Group 14"/>
          <p:cNvGrpSpPr/>
          <p:nvPr/>
        </p:nvGrpSpPr>
        <p:grpSpPr>
          <a:xfrm>
            <a:off x="269491" y="1113523"/>
            <a:ext cx="6016120" cy="3622825"/>
            <a:chOff x="202118" y="835142"/>
            <a:chExt cx="4512090" cy="2717119"/>
          </a:xfrm>
        </p:grpSpPr>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18" y="835142"/>
              <a:ext cx="4512090" cy="2707253"/>
            </a:xfrm>
            <a:prstGeom prst="rect">
              <a:avLst/>
            </a:prstGeom>
          </p:spPr>
        </p:pic>
        <p:sp>
          <p:nvSpPr>
            <p:cNvPr id="10" name="TextBox 9"/>
            <p:cNvSpPr txBox="1"/>
            <p:nvPr/>
          </p:nvSpPr>
          <p:spPr>
            <a:xfrm>
              <a:off x="1760221" y="3250619"/>
              <a:ext cx="318134" cy="161583"/>
            </a:xfrm>
            <a:prstGeom prst="rect">
              <a:avLst/>
            </a:prstGeom>
            <a:solidFill>
              <a:schemeClr val="bg2"/>
            </a:solidFill>
          </p:spPr>
          <p:txBody>
            <a:bodyPr wrap="square" rtlCol="0">
              <a:spAutoFit/>
            </a:bodyPr>
            <a:lstStyle/>
            <a:p>
              <a:r>
                <a:rPr lang="en-US" sz="800" dirty="0"/>
                <a:t>0.2</a:t>
              </a:r>
            </a:p>
          </p:txBody>
        </p:sp>
        <p:sp>
          <p:nvSpPr>
            <p:cNvPr id="11" name="TextBox 10"/>
            <p:cNvSpPr txBox="1"/>
            <p:nvPr/>
          </p:nvSpPr>
          <p:spPr>
            <a:xfrm>
              <a:off x="2388871" y="3250619"/>
              <a:ext cx="318134" cy="161583"/>
            </a:xfrm>
            <a:prstGeom prst="rect">
              <a:avLst/>
            </a:prstGeom>
            <a:solidFill>
              <a:schemeClr val="bg2"/>
            </a:solidFill>
          </p:spPr>
          <p:txBody>
            <a:bodyPr wrap="square" rtlCol="0">
              <a:spAutoFit/>
            </a:bodyPr>
            <a:lstStyle/>
            <a:p>
              <a:r>
                <a:rPr lang="en-US" sz="800" dirty="0"/>
                <a:t>0.4</a:t>
              </a:r>
            </a:p>
          </p:txBody>
        </p:sp>
        <p:sp>
          <p:nvSpPr>
            <p:cNvPr id="12" name="TextBox 11"/>
            <p:cNvSpPr txBox="1"/>
            <p:nvPr/>
          </p:nvSpPr>
          <p:spPr>
            <a:xfrm>
              <a:off x="2981636" y="3250619"/>
              <a:ext cx="318134" cy="161583"/>
            </a:xfrm>
            <a:prstGeom prst="rect">
              <a:avLst/>
            </a:prstGeom>
            <a:solidFill>
              <a:schemeClr val="bg2"/>
            </a:solidFill>
          </p:spPr>
          <p:txBody>
            <a:bodyPr wrap="square" rtlCol="0">
              <a:spAutoFit/>
            </a:bodyPr>
            <a:lstStyle/>
            <a:p>
              <a:r>
                <a:rPr lang="en-US" sz="800" dirty="0"/>
                <a:t>0.6</a:t>
              </a:r>
            </a:p>
          </p:txBody>
        </p:sp>
        <p:sp>
          <p:nvSpPr>
            <p:cNvPr id="13" name="TextBox 12"/>
            <p:cNvSpPr txBox="1"/>
            <p:nvPr/>
          </p:nvSpPr>
          <p:spPr>
            <a:xfrm>
              <a:off x="3636458" y="3250619"/>
              <a:ext cx="318134" cy="161583"/>
            </a:xfrm>
            <a:prstGeom prst="rect">
              <a:avLst/>
            </a:prstGeom>
            <a:solidFill>
              <a:schemeClr val="bg2"/>
            </a:solidFill>
          </p:spPr>
          <p:txBody>
            <a:bodyPr wrap="square" rtlCol="0">
              <a:spAutoFit/>
            </a:bodyPr>
            <a:lstStyle/>
            <a:p>
              <a:r>
                <a:rPr lang="en-US" sz="800" dirty="0"/>
                <a:t>0.8</a:t>
              </a:r>
            </a:p>
          </p:txBody>
        </p:sp>
        <p:sp>
          <p:nvSpPr>
            <p:cNvPr id="14" name="TextBox 13"/>
            <p:cNvSpPr txBox="1"/>
            <p:nvPr/>
          </p:nvSpPr>
          <p:spPr>
            <a:xfrm>
              <a:off x="1868276" y="3375337"/>
              <a:ext cx="1546861" cy="176924"/>
            </a:xfrm>
            <a:prstGeom prst="rect">
              <a:avLst/>
            </a:prstGeom>
            <a:solidFill>
              <a:schemeClr val="bg2"/>
            </a:solidFill>
          </p:spPr>
          <p:txBody>
            <a:bodyPr wrap="square" rtlCol="0">
              <a:spAutoFit/>
            </a:bodyPr>
            <a:lstStyle/>
            <a:p>
              <a:r>
                <a:rPr lang="en-US" sz="933" dirty="0"/>
                <a:t>Proportion of Happy Customers</a:t>
              </a:r>
            </a:p>
          </p:txBody>
        </p:sp>
      </p:grpSp>
      <p:cxnSp>
        <p:nvCxnSpPr>
          <p:cNvPr id="16" name="Straight Connector 15"/>
          <p:cNvCxnSpPr/>
          <p:nvPr/>
        </p:nvCxnSpPr>
        <p:spPr>
          <a:xfrm flipH="1" flipV="1">
            <a:off x="3355015" y="1809420"/>
            <a:ext cx="32613" cy="252473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961891" y="1563200"/>
                <a:ext cx="4793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𝑝</m:t>
                          </m:r>
                        </m:e>
                      </m:acc>
                      <m:r>
                        <a:rPr lang="en-US" sz="2400" i="1" dirty="0">
                          <a:latin typeface="Cambria Math" panose="02040503050406030204" pitchFamily="18" charset="0"/>
                        </a:rPr>
                        <m:t> </m:t>
                      </m:r>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1891" y="1563200"/>
                <a:ext cx="479307" cy="461665"/>
              </a:xfrm>
              <a:prstGeom prst="rect">
                <a:avLst/>
              </a:prstGeom>
              <a:blipFill>
                <a:blip r:embed="rId5"/>
                <a:stretch>
                  <a:fillRect r="-5128" b="-21053"/>
                </a:stretch>
              </a:blipFill>
            </p:spPr>
            <p:txBody>
              <a:bodyPr/>
              <a:lstStyle/>
              <a:p>
                <a:r>
                  <a:rPr lang="en-US">
                    <a:noFill/>
                  </a:rPr>
                  <a:t> </a:t>
                </a:r>
              </a:p>
            </p:txBody>
          </p:sp>
        </mc:Fallback>
      </mc:AlternateContent>
      <p:cxnSp>
        <p:nvCxnSpPr>
          <p:cNvPr id="18" name="Straight Connector 17"/>
          <p:cNvCxnSpPr/>
          <p:nvPr/>
        </p:nvCxnSpPr>
        <p:spPr>
          <a:xfrm flipH="1" flipV="1">
            <a:off x="2799975" y="3218271"/>
            <a:ext cx="9047" cy="107919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2429908" y="2951753"/>
                <a:ext cx="479307" cy="461665"/>
              </a:xfrm>
              <a:prstGeom prst="rect">
                <a:avLst/>
              </a:prstGeom>
              <a:noFill/>
            </p:spPr>
            <p:txBody>
              <a:bodyPr wrap="square" rtlCol="0">
                <a:spAutoFit/>
              </a:bodyPr>
              <a:lstStyle/>
              <a:p>
                <a14:m>
                  <m:oMath xmlns:m="http://schemas.openxmlformats.org/officeDocument/2006/math">
                    <m:r>
                      <a:rPr lang="en-US" sz="2400" i="1">
                        <a:latin typeface="Cambria Math" panose="02040503050406030204" pitchFamily="18" charset="0"/>
                      </a:rPr>
                      <m:t>𝑝</m:t>
                    </m:r>
                  </m:oMath>
                </a14:m>
                <a:r>
                  <a:rPr lang="en-US" sz="2400" dirty="0"/>
                  <a:t> </a:t>
                </a:r>
              </a:p>
            </p:txBody>
          </p:sp>
        </mc:Choice>
        <mc:Fallback xmlns="">
          <p:sp>
            <p:nvSpPr>
              <p:cNvPr id="19" name="TextBox 18"/>
              <p:cNvSpPr txBox="1">
                <a:spLocks noRot="1" noChangeAspect="1" noMove="1" noResize="1" noEditPoints="1" noAdjustHandles="1" noChangeArrowheads="1" noChangeShapeType="1" noTextEdit="1"/>
              </p:cNvSpPr>
              <p:nvPr/>
            </p:nvSpPr>
            <p:spPr>
              <a:xfrm>
                <a:off x="2429908" y="2951753"/>
                <a:ext cx="479307" cy="461665"/>
              </a:xfrm>
              <a:prstGeom prst="rect">
                <a:avLst/>
              </a:prstGeom>
              <a:blipFill>
                <a:blip r:embed="rId6"/>
                <a:stretch>
                  <a:fillRect l="-2632"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5989835" y="1296000"/>
                <a:ext cx="5237331" cy="4445149"/>
              </a:xfrm>
              <a:prstGeom prst="rect">
                <a:avLst/>
              </a:prstGeom>
            </p:spPr>
            <p:txBody>
              <a:bodyPr vert="horz" lIns="0" tIns="0" rIns="0" bIns="0" rtlCol="0">
                <a:noAutofit/>
              </a:bodyPr>
              <a:lst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If in an exit poll we see that 53.8 % of 3889 people voted for one candidate then we get:</a:t>
                </a:r>
              </a:p>
              <a:p>
                <a14:m>
                  <m:oMath xmlns:m="http://schemas.openxmlformats.org/officeDocument/2006/math">
                    <m:r>
                      <a:rPr lang="en-US" b="0" i="1" smtClean="0">
                        <a:latin typeface="Cambria Math" panose="02040503050406030204" pitchFamily="18" charset="0"/>
                      </a:rPr>
                      <m:t>𝑆𝐷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rad>
                        <m:d>
                          <m:dPr>
                            <m:ctrlPr>
                              <a:rPr lang="en-US" b="0" i="1" smtClean="0">
                                <a:latin typeface="Cambria Math" panose="02040503050406030204" pitchFamily="18" charset="0"/>
                              </a:rPr>
                            </m:ctrlPr>
                          </m:dPr>
                          <m:e>
                            <m:r>
                              <a:rPr lang="en-US" b="0" i="1"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𝑝</m:t>
                                </m:r>
                              </m:e>
                            </m:acc>
                          </m:e>
                        </m:d>
                      </m:num>
                      <m:den>
                        <m:r>
                          <a:rPr lang="en-US" b="0" i="1" smtClean="0">
                            <a:latin typeface="Cambria Math" panose="02040503050406030204" pitchFamily="18" charset="0"/>
                          </a:rPr>
                          <m:t>𝑛</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0.538</m:t>
                            </m:r>
                          </m:e>
                        </m:rad>
                        <m:r>
                          <a:rPr lang="en-US" i="1">
                            <a:latin typeface="Cambria Math" panose="02040503050406030204" pitchFamily="18" charset="0"/>
                          </a:rPr>
                          <m:t>∗</m:t>
                        </m:r>
                        <m:r>
                          <a:rPr lang="en-US" b="0" i="1" smtClean="0">
                            <a:latin typeface="Cambria Math" panose="02040503050406030204" pitchFamily="18" charset="0"/>
                          </a:rPr>
                          <m:t>√0.462</m:t>
                        </m:r>
                      </m:num>
                      <m:den>
                        <m:r>
                          <a:rPr lang="en-US" b="0" i="1" smtClean="0">
                            <a:latin typeface="Cambria Math" panose="02040503050406030204" pitchFamily="18" charset="0"/>
                          </a:rPr>
                          <m:t>3889</m:t>
                        </m:r>
                      </m:den>
                    </m:f>
                  </m:oMath>
                </a14:m>
                <a:r>
                  <a:rPr lang="en-US" dirty="0"/>
                  <a:t> = 0.008 ~0.01</a:t>
                </a:r>
              </a:p>
              <a:p>
                <a:r>
                  <a:rPr lang="en-US" dirty="0"/>
                  <a:t>Suggests that CI is 51.6 to 55.8% for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=0.05</m:t>
                    </m:r>
                  </m:oMath>
                </a14:m>
                <a:r>
                  <a:rPr lang="en-US" dirty="0"/>
                  <a:t>.</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5989835" y="1296000"/>
                <a:ext cx="5237331" cy="4445149"/>
              </a:xfrm>
              <a:prstGeom prst="rect">
                <a:avLst/>
              </a:prstGeom>
              <a:blipFill>
                <a:blip r:embed="rId7"/>
                <a:stretch>
                  <a:fillRect l="-4348" t="-2849" r="-2899" b="-6838"/>
                </a:stretch>
              </a:blipFill>
            </p:spPr>
            <p:txBody>
              <a:bodyPr/>
              <a:lstStyle/>
              <a:p>
                <a:r>
                  <a:rPr lang="en-US">
                    <a:noFill/>
                  </a:rPr>
                  <a:t> </a:t>
                </a:r>
              </a:p>
            </p:txBody>
          </p:sp>
        </mc:Fallback>
      </mc:AlternateContent>
    </p:spTree>
    <p:extLst>
      <p:ext uri="{BB962C8B-B14F-4D97-AF65-F5344CB8AC3E}">
        <p14:creationId xmlns:p14="http://schemas.microsoft.com/office/powerpoint/2010/main" val="195141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133-026B-5AAF-734C-2B288E09974D}"/>
              </a:ext>
            </a:extLst>
          </p:cNvPr>
          <p:cNvSpPr>
            <a:spLocks noGrp="1"/>
          </p:cNvSpPr>
          <p:nvPr>
            <p:ph type="title"/>
          </p:nvPr>
        </p:nvSpPr>
        <p:spPr/>
        <p:txBody>
          <a:bodyPr/>
          <a:lstStyle/>
          <a:p>
            <a:r>
              <a:rPr lang="en-US" dirty="0"/>
              <a:t>Sample Size Needed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2C4622-9B4D-7115-4CBD-B550F51071AF}"/>
                  </a:ext>
                </a:extLst>
              </p:cNvPr>
              <p:cNvSpPr>
                <a:spLocks noGrp="1"/>
              </p:cNvSpPr>
              <p:nvPr>
                <p:ph idx="1"/>
              </p:nvPr>
            </p:nvSpPr>
            <p:spPr/>
            <p:txBody>
              <a:bodyPr/>
              <a:lstStyle/>
              <a:p>
                <a:r>
                  <a:rPr lang="en-US" dirty="0"/>
                  <a:t>The general formula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±1.96∗</m:t>
                    </m:r>
                    <m:r>
                      <a:rPr lang="en-US" b="0" i="1" dirty="0" smtClean="0">
                        <a:latin typeface="Cambria Math" panose="02040503050406030204" pitchFamily="18" charset="0"/>
                        <a:ea typeface="Cambria Math" panose="02040503050406030204" pitchFamily="18" charset="0"/>
                      </a:rPr>
                      <m:t>𝑠𝑒</m:t>
                    </m:r>
                  </m:oMath>
                </a14:m>
                <a:r>
                  <a:rPr lang="en-US" dirty="0"/>
                  <a:t> applied when you have large random samples.</a:t>
                </a:r>
              </a:p>
              <a:p>
                <a:r>
                  <a:rPr lang="en-US" dirty="0"/>
                  <a:t>For proportions this means you have at least 15 successes AND 15 failures.</a:t>
                </a:r>
              </a:p>
              <a:p>
                <a:r>
                  <a:rPr lang="en-US" dirty="0"/>
                  <a:t>Most cases, this is easily satisfied, when it isn’t you can always </a:t>
                </a:r>
                <a:r>
                  <a:rPr lang="en-US"/>
                  <a:t>use bootstrapping. </a:t>
                </a:r>
                <a:endParaRPr lang="en-US" dirty="0"/>
              </a:p>
            </p:txBody>
          </p:sp>
        </mc:Choice>
        <mc:Fallback xmlns="">
          <p:sp>
            <p:nvSpPr>
              <p:cNvPr id="3" name="Content Placeholder 2">
                <a:extLst>
                  <a:ext uri="{FF2B5EF4-FFF2-40B4-BE49-F238E27FC236}">
                    <a16:creationId xmlns:a16="http://schemas.microsoft.com/office/drawing/2014/main" id="{832C4622-9B4D-7115-4CBD-B550F51071AF}"/>
                  </a:ext>
                </a:extLst>
              </p:cNvPr>
              <p:cNvSpPr>
                <a:spLocks noGrp="1" noRot="1" noChangeAspect="1" noMove="1" noResize="1" noEditPoints="1" noAdjustHandles="1" noChangeArrowheads="1" noChangeShapeType="1" noTextEdit="1"/>
              </p:cNvSpPr>
              <p:nvPr>
                <p:ph idx="1"/>
              </p:nvPr>
            </p:nvSpPr>
            <p:spPr>
              <a:blipFill>
                <a:blip r:embed="rId2"/>
                <a:stretch>
                  <a:fillRect l="-2740" t="-3704" r="-2055"/>
                </a:stretch>
              </a:blipFill>
            </p:spPr>
            <p:txBody>
              <a:bodyPr/>
              <a:lstStyle/>
              <a:p>
                <a:r>
                  <a:rPr lang="en-US">
                    <a:noFill/>
                  </a:rPr>
                  <a:t> </a:t>
                </a:r>
              </a:p>
            </p:txBody>
          </p:sp>
        </mc:Fallback>
      </mc:AlternateContent>
    </p:spTree>
    <p:extLst>
      <p:ext uri="{BB962C8B-B14F-4D97-AF65-F5344CB8AC3E}">
        <p14:creationId xmlns:p14="http://schemas.microsoft.com/office/powerpoint/2010/main" val="4011986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5295-2830-725A-8EC2-8E697C4F418C}"/>
              </a:ext>
            </a:extLst>
          </p:cNvPr>
          <p:cNvSpPr>
            <a:spLocks noGrp="1"/>
          </p:cNvSpPr>
          <p:nvPr>
            <p:ph type="title"/>
          </p:nvPr>
        </p:nvSpPr>
        <p:spPr/>
        <p:txBody>
          <a:bodyPr/>
          <a:lstStyle/>
          <a:p>
            <a:r>
              <a:rPr lang="en-US" dirty="0"/>
              <a:t>Confidence Interval for a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50D7AE-E698-3319-3B67-A15DCF34436E}"/>
                  </a:ext>
                </a:extLst>
              </p:cNvPr>
              <p:cNvSpPr>
                <a:spLocks noGrp="1"/>
              </p:cNvSpPr>
              <p:nvPr>
                <p:ph idx="1"/>
              </p:nvPr>
            </p:nvSpPr>
            <p:spPr>
              <a:xfrm>
                <a:off x="480001" y="1296000"/>
                <a:ext cx="6601869" cy="4445149"/>
              </a:xfrm>
            </p:spPr>
            <p:txBody>
              <a:bodyPr/>
              <a:lstStyle/>
              <a:p>
                <a14:m>
                  <m:oMath xmlns:m="http://schemas.openxmlformats.org/officeDocument/2006/math">
                    <m:r>
                      <a:rPr lang="en-US" sz="4000" b="0" i="1" smtClean="0">
                        <a:latin typeface="Cambria Math" panose="02040503050406030204" pitchFamily="18" charset="0"/>
                      </a:rPr>
                      <m:t>𝑀𝑒𝑎𝑛</m:t>
                    </m:r>
                    <m:r>
                      <a:rPr lang="en-US" sz="4000" b="0" i="1" smtClean="0">
                        <a:latin typeface="Cambria Math" panose="02040503050406030204" pitchFamily="18" charset="0"/>
                      </a:rPr>
                      <m:t> ±1.96∗</m:t>
                    </m:r>
                    <m:r>
                      <a:rPr lang="en-US" sz="4000" b="0" i="1" smtClean="0">
                        <a:latin typeface="Cambria Math" panose="02040503050406030204" pitchFamily="18" charset="0"/>
                        <a:ea typeface="Cambria Math" panose="02040503050406030204" pitchFamily="18" charset="0"/>
                      </a:rPr>
                      <m:t>𝑠𝑒</m:t>
                    </m:r>
                  </m:oMath>
                </a14:m>
                <a:endParaRPr lang="en-US" sz="4000" b="0" dirty="0">
                  <a:ea typeface="Cambria Math" panose="02040503050406030204" pitchFamily="18" charset="0"/>
                </a:endParaRPr>
              </a:p>
              <a:p>
                <a:r>
                  <a:rPr lang="en-US" sz="4000" b="0" dirty="0">
                    <a:ea typeface="Cambria Math" panose="02040503050406030204" pitchFamily="18" charset="0"/>
                  </a:rPr>
                  <a:t>Now if we knew that there were 497 homicides in one year (note that we are changing the bin size from days), and 557 the following year, can we judge if 557 is outside 95% CI?</a:t>
                </a:r>
              </a:p>
              <a:p>
                <a:endParaRPr lang="en-US" sz="4000" b="0" dirty="0">
                  <a:ea typeface="Cambria Math" panose="02040503050406030204" pitchFamily="18" charset="0"/>
                </a:endParaRPr>
              </a:p>
              <a:p>
                <a:endParaRPr lang="en-US" sz="4000" dirty="0"/>
              </a:p>
            </p:txBody>
          </p:sp>
        </mc:Choice>
        <mc:Fallback xmlns="">
          <p:sp>
            <p:nvSpPr>
              <p:cNvPr id="3" name="Content Placeholder 2">
                <a:extLst>
                  <a:ext uri="{FF2B5EF4-FFF2-40B4-BE49-F238E27FC236}">
                    <a16:creationId xmlns:a16="http://schemas.microsoft.com/office/drawing/2014/main" id="{A150D7AE-E698-3319-3B67-A15DCF34436E}"/>
                  </a:ext>
                </a:extLst>
              </p:cNvPr>
              <p:cNvSpPr>
                <a:spLocks noGrp="1" noRot="1" noChangeAspect="1" noMove="1" noResize="1" noEditPoints="1" noAdjustHandles="1" noChangeArrowheads="1" noChangeShapeType="1" noTextEdit="1"/>
              </p:cNvSpPr>
              <p:nvPr>
                <p:ph idx="1"/>
              </p:nvPr>
            </p:nvSpPr>
            <p:spPr>
              <a:xfrm>
                <a:off x="480001" y="1296000"/>
                <a:ext cx="6601869" cy="4445149"/>
              </a:xfrm>
              <a:blipFill>
                <a:blip r:embed="rId2"/>
                <a:stretch>
                  <a:fillRect l="-4415" t="-2849" r="-1152" b="-1652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9355EAE-0F1F-0ED8-16E1-0291D547B70B}"/>
              </a:ext>
            </a:extLst>
          </p:cNvPr>
          <p:cNvPicPr>
            <a:picLocks noChangeAspect="1"/>
          </p:cNvPicPr>
          <p:nvPr/>
        </p:nvPicPr>
        <p:blipFill>
          <a:blip r:embed="rId3"/>
          <a:stretch>
            <a:fillRect/>
          </a:stretch>
        </p:blipFill>
        <p:spPr>
          <a:xfrm>
            <a:off x="6892684" y="1116851"/>
            <a:ext cx="5108934" cy="5035424"/>
          </a:xfrm>
          <a:prstGeom prst="rect">
            <a:avLst/>
          </a:prstGeom>
        </p:spPr>
      </p:pic>
    </p:spTree>
    <p:extLst>
      <p:ext uri="{BB962C8B-B14F-4D97-AF65-F5344CB8AC3E}">
        <p14:creationId xmlns:p14="http://schemas.microsoft.com/office/powerpoint/2010/main" val="3851607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7529F-07DA-98B2-C13E-DE3871BA4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A7881-05B3-BA25-00CE-828CA2F7426B}"/>
              </a:ext>
            </a:extLst>
          </p:cNvPr>
          <p:cNvSpPr>
            <a:spLocks noGrp="1"/>
          </p:cNvSpPr>
          <p:nvPr>
            <p:ph type="title"/>
          </p:nvPr>
        </p:nvSpPr>
        <p:spPr/>
        <p:txBody>
          <a:bodyPr/>
          <a:lstStyle/>
          <a:p>
            <a:r>
              <a:rPr lang="en-US" dirty="0"/>
              <a:t>Confidence Interval for a Poisson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C01411-EC76-1EF5-4695-6C83076A2D6C}"/>
                  </a:ext>
                </a:extLst>
              </p:cNvPr>
              <p:cNvSpPr>
                <a:spLocks noGrp="1"/>
              </p:cNvSpPr>
              <p:nvPr>
                <p:ph idx="1"/>
              </p:nvPr>
            </p:nvSpPr>
            <p:spPr>
              <a:xfrm>
                <a:off x="480001" y="1296000"/>
                <a:ext cx="6601869" cy="4445149"/>
              </a:xfrm>
            </p:spPr>
            <p:txBody>
              <a:bodyPr/>
              <a:lstStyle/>
              <a:p>
                <a:r>
                  <a:rPr lang="en-US" sz="3600" b="0" dirty="0">
                    <a:ea typeface="Cambria Math" panose="02040503050406030204" pitchFamily="18" charset="0"/>
                  </a:rPr>
                  <a:t>For Poisson, we know the mean and variance are the same. </a:t>
                </a:r>
              </a:p>
              <a:p>
                <a:r>
                  <a:rPr lang="en-US" sz="3600" dirty="0">
                    <a:ea typeface="Cambria Math" panose="02040503050406030204" pitchFamily="18" charset="0"/>
                  </a:rPr>
                  <a:t>So if we say, we are estimating the rate from one year = 497/year. </a:t>
                </a:r>
              </a:p>
              <a:p>
                <a:r>
                  <a:rPr lang="en-US" sz="3600" b="0" dirty="0">
                    <a:ea typeface="Cambria Math" panose="02040503050406030204" pitchFamily="18" charset="0"/>
                  </a:rPr>
                  <a:t>Then the </a:t>
                </a:r>
                <a:r>
                  <a:rPr lang="en-US" sz="3600" dirty="0">
                    <a:ea typeface="Cambria Math" panose="02040503050406030204" pitchFamily="18" charset="0"/>
                  </a:rPr>
                  <a:t>variance = 497. </a:t>
                </a:r>
              </a:p>
              <a:p>
                <a:r>
                  <a:rPr lang="en-US" sz="3600" b="0" dirty="0">
                    <a:ea typeface="Cambria Math" panose="02040503050406030204" pitchFamily="18" charset="0"/>
                  </a:rPr>
                  <a:t>Standard deviation = Standard error (why?) = </a:t>
                </a:r>
                <a14:m>
                  <m:oMath xmlns:m="http://schemas.openxmlformats.org/officeDocument/2006/math">
                    <m:rad>
                      <m:radPr>
                        <m:degHide m:val="on"/>
                        <m:ctrlPr>
                          <a:rPr lang="en-US" sz="3600" b="0" i="1" smtClean="0">
                            <a:latin typeface="Cambria Math" panose="02040503050406030204" pitchFamily="18" charset="0"/>
                            <a:ea typeface="Cambria Math" panose="02040503050406030204" pitchFamily="18" charset="0"/>
                          </a:rPr>
                        </m:ctrlPr>
                      </m:radPr>
                      <m:deg/>
                      <m:e>
                        <m:r>
                          <a:rPr lang="en-US" sz="3600" b="0" i="1" smtClean="0">
                            <a:latin typeface="Cambria Math" panose="02040503050406030204" pitchFamily="18" charset="0"/>
                            <a:ea typeface="Cambria Math" panose="02040503050406030204" pitchFamily="18" charset="0"/>
                          </a:rPr>
                          <m:t>497</m:t>
                        </m:r>
                      </m:e>
                    </m:rad>
                  </m:oMath>
                </a14:m>
                <a:r>
                  <a:rPr lang="en-US" sz="3600" b="0" dirty="0">
                    <a:ea typeface="Cambria Math" panose="02040503050406030204" pitchFamily="18" charset="0"/>
                  </a:rPr>
                  <a:t> = 43.7</a:t>
                </a:r>
              </a:p>
              <a:p>
                <a:r>
                  <a:rPr lang="en-US" sz="3600" dirty="0">
                    <a:ea typeface="Cambria Math" panose="02040503050406030204" pitchFamily="18" charset="0"/>
                  </a:rPr>
                  <a:t>So is 557 outside 95% CI?</a:t>
                </a:r>
                <a:endParaRPr lang="en-US" sz="3600" b="0" dirty="0">
                  <a:ea typeface="Cambria Math" panose="02040503050406030204" pitchFamily="18" charset="0"/>
                </a:endParaRPr>
              </a:p>
              <a:p>
                <a:endParaRPr lang="en-US" sz="3600" dirty="0"/>
              </a:p>
            </p:txBody>
          </p:sp>
        </mc:Choice>
        <mc:Fallback xmlns="">
          <p:sp>
            <p:nvSpPr>
              <p:cNvPr id="3" name="Content Placeholder 2">
                <a:extLst>
                  <a:ext uri="{FF2B5EF4-FFF2-40B4-BE49-F238E27FC236}">
                    <a16:creationId xmlns:a16="http://schemas.microsoft.com/office/drawing/2014/main" id="{B8C01411-EC76-1EF5-4695-6C83076A2D6C}"/>
                  </a:ext>
                </a:extLst>
              </p:cNvPr>
              <p:cNvSpPr>
                <a:spLocks noGrp="1" noRot="1" noChangeAspect="1" noMove="1" noResize="1" noEditPoints="1" noAdjustHandles="1" noChangeArrowheads="1" noChangeShapeType="1" noTextEdit="1"/>
              </p:cNvSpPr>
              <p:nvPr>
                <p:ph idx="1"/>
              </p:nvPr>
            </p:nvSpPr>
            <p:spPr>
              <a:xfrm>
                <a:off x="480001" y="1296000"/>
                <a:ext cx="6601869" cy="4445149"/>
              </a:xfrm>
              <a:blipFill>
                <a:blip r:embed="rId3"/>
                <a:stretch>
                  <a:fillRect l="-3839" t="-3134" r="-1727" b="-179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6FF3DCC-7C3C-92BF-92EF-BFCC08C1545A}"/>
              </a:ext>
            </a:extLst>
          </p:cNvPr>
          <p:cNvPicPr>
            <a:picLocks noChangeAspect="1"/>
          </p:cNvPicPr>
          <p:nvPr/>
        </p:nvPicPr>
        <p:blipFill>
          <a:blip r:embed="rId4"/>
          <a:stretch>
            <a:fillRect/>
          </a:stretch>
        </p:blipFill>
        <p:spPr>
          <a:xfrm>
            <a:off x="6892684" y="1116851"/>
            <a:ext cx="5108934" cy="5035424"/>
          </a:xfrm>
          <a:prstGeom prst="rect">
            <a:avLst/>
          </a:prstGeom>
        </p:spPr>
      </p:pic>
    </p:spTree>
    <p:extLst>
      <p:ext uri="{BB962C8B-B14F-4D97-AF65-F5344CB8AC3E}">
        <p14:creationId xmlns:p14="http://schemas.microsoft.com/office/powerpoint/2010/main" val="124506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93E5-0DE5-F05C-A387-57B1954615EC}"/>
              </a:ext>
            </a:extLst>
          </p:cNvPr>
          <p:cNvSpPr>
            <a:spLocks noGrp="1"/>
          </p:cNvSpPr>
          <p:nvPr>
            <p:ph type="title"/>
          </p:nvPr>
        </p:nvSpPr>
        <p:spPr/>
        <p:txBody>
          <a:bodyPr/>
          <a:lstStyle/>
          <a:p>
            <a:r>
              <a:rPr lang="en-US" dirty="0"/>
              <a:t>Confidence intervals</a:t>
            </a:r>
          </a:p>
        </p:txBody>
      </p:sp>
      <p:pic>
        <p:nvPicPr>
          <p:cNvPr id="4" name="Picture 3">
            <a:extLst>
              <a:ext uri="{FF2B5EF4-FFF2-40B4-BE49-F238E27FC236}">
                <a16:creationId xmlns:a16="http://schemas.microsoft.com/office/drawing/2014/main" id="{2B12DCCF-AB6B-43A9-5787-09A31C63D81D}"/>
              </a:ext>
            </a:extLst>
          </p:cNvPr>
          <p:cNvPicPr>
            <a:picLocks noChangeAspect="1"/>
          </p:cNvPicPr>
          <p:nvPr/>
        </p:nvPicPr>
        <p:blipFill>
          <a:blip r:embed="rId3"/>
          <a:stretch>
            <a:fillRect/>
          </a:stretch>
        </p:blipFill>
        <p:spPr>
          <a:xfrm>
            <a:off x="2821688" y="1078281"/>
            <a:ext cx="6548623" cy="5779719"/>
          </a:xfrm>
          <a:prstGeom prst="rect">
            <a:avLst/>
          </a:prstGeom>
        </p:spPr>
      </p:pic>
    </p:spTree>
    <p:extLst>
      <p:ext uri="{BB962C8B-B14F-4D97-AF65-F5344CB8AC3E}">
        <p14:creationId xmlns:p14="http://schemas.microsoft.com/office/powerpoint/2010/main" val="1601042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1728-162C-5A07-6B65-A06AC2CAE933}"/>
              </a:ext>
            </a:extLst>
          </p:cNvPr>
          <p:cNvSpPr>
            <a:spLocks noGrp="1"/>
          </p:cNvSpPr>
          <p:nvPr>
            <p:ph type="title"/>
          </p:nvPr>
        </p:nvSpPr>
        <p:spPr/>
        <p:txBody>
          <a:bodyPr/>
          <a:lstStyle/>
          <a:p>
            <a:r>
              <a:rPr lang="en-US" dirty="0"/>
              <a:t>How much should we trust confidence intervals?</a:t>
            </a:r>
          </a:p>
        </p:txBody>
      </p:sp>
      <p:sp>
        <p:nvSpPr>
          <p:cNvPr id="3" name="Content Placeholder 2">
            <a:extLst>
              <a:ext uri="{FF2B5EF4-FFF2-40B4-BE49-F238E27FC236}">
                <a16:creationId xmlns:a16="http://schemas.microsoft.com/office/drawing/2014/main" id="{EE1DF1BE-B76A-0663-9D48-0ED5D570A473}"/>
              </a:ext>
            </a:extLst>
          </p:cNvPr>
          <p:cNvSpPr>
            <a:spLocks noGrp="1"/>
          </p:cNvSpPr>
          <p:nvPr>
            <p:ph idx="1"/>
          </p:nvPr>
        </p:nvSpPr>
        <p:spPr/>
        <p:txBody>
          <a:bodyPr/>
          <a:lstStyle/>
          <a:p>
            <a:r>
              <a:rPr lang="en-US" sz="3600" dirty="0"/>
              <a:t>Confidence intervals for the speed of light in the early 19</a:t>
            </a:r>
            <a:r>
              <a:rPr lang="en-US" sz="3600" baseline="30000" dirty="0"/>
              <a:t>th</a:t>
            </a:r>
            <a:r>
              <a:rPr lang="en-US" sz="3600" dirty="0"/>
              <a:t> century did NOT cover the population parameter we now know.</a:t>
            </a:r>
          </a:p>
          <a:p>
            <a:r>
              <a:rPr lang="en-US" sz="3600" dirty="0"/>
              <a:t>So why was that? Well confidence intervals cover the following case of quantifying measurement uncertainty: </a:t>
            </a:r>
          </a:p>
          <a:p>
            <a:r>
              <a:rPr lang="en-US" sz="3600" dirty="0"/>
              <a:t>Type A uncertainty: Uncertainty that reduces with more samples. But does nothing for:</a:t>
            </a:r>
          </a:p>
          <a:p>
            <a:r>
              <a:rPr lang="en-US" sz="3600" dirty="0"/>
              <a:t>Type B uncertainty: Systematic errors that have to do with the nature of measurement itself.</a:t>
            </a:r>
          </a:p>
        </p:txBody>
      </p:sp>
    </p:spTree>
    <p:extLst>
      <p:ext uri="{BB962C8B-B14F-4D97-AF65-F5344CB8AC3E}">
        <p14:creationId xmlns:p14="http://schemas.microsoft.com/office/powerpoint/2010/main" val="147551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prstGeom prst="rect">
            <a:avLst/>
          </a:prstGeom>
          <a:noFill/>
          <a:ln w="0">
            <a:noFill/>
          </a:ln>
        </p:spPr>
        <p:txBody>
          <a:bodyPr vert="horz" lIns="0" tIns="0" rIns="0" bIns="0" rtlCol="0" anchor="t" anchorCtr="0">
            <a:noAutofit/>
          </a:bodyPr>
          <a:lstStyle/>
          <a:p>
            <a:pPr>
              <a:lnSpc>
                <a:spcPct val="100000"/>
              </a:lnSpc>
              <a:buNone/>
            </a:pPr>
            <a:r>
              <a:rPr lang="en-US" spc="-1" dirty="0">
                <a:solidFill>
                  <a:srgbClr val="00A2DB"/>
                </a:solidFill>
                <a:latin typeface="Calibri"/>
              </a:rPr>
              <a:t>Poisson Process &amp; Distribution</a:t>
            </a:r>
            <a:endParaRPr lang="nl-NL" b="0" spc="-1" dirty="0">
              <a:solidFill>
                <a:srgbClr val="001C3D"/>
              </a:solidFill>
              <a:latin typeface="Calibri"/>
            </a:endParaRPr>
          </a:p>
        </p:txBody>
      </p:sp>
      <p:grpSp>
        <p:nvGrpSpPr>
          <p:cNvPr id="2" name="Group 1"/>
          <p:cNvGrpSpPr/>
          <p:nvPr/>
        </p:nvGrpSpPr>
        <p:grpSpPr>
          <a:xfrm>
            <a:off x="480000" y="4368119"/>
            <a:ext cx="11101917" cy="2272437"/>
            <a:chOff x="360000" y="3443232"/>
            <a:chExt cx="8326438" cy="1704328"/>
          </a:xfrm>
        </p:grpSpPr>
        <p:cxnSp>
          <p:nvCxnSpPr>
            <p:cNvPr id="43" name="Straight Connector 42"/>
            <p:cNvCxnSpPr/>
            <p:nvPr/>
          </p:nvCxnSpPr>
          <p:spPr>
            <a:xfrm flipV="1">
              <a:off x="466598" y="4460775"/>
              <a:ext cx="8219840"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flipV="1">
              <a:off x="466598" y="4317783"/>
              <a:ext cx="0" cy="285985"/>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flipV="1">
              <a:off x="8026438" y="4317783"/>
              <a:ext cx="0" cy="285985"/>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1503570"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a:off x="1976520"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a:off x="3319403"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9" name="Straight Arrow Connector 48"/>
            <p:cNvCxnSpPr/>
            <p:nvPr/>
          </p:nvCxnSpPr>
          <p:spPr>
            <a:xfrm>
              <a:off x="4343718"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p:nvPr/>
          </p:nvCxnSpPr>
          <p:spPr>
            <a:xfrm>
              <a:off x="5230805"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p:nvPr/>
          </p:nvCxnSpPr>
          <p:spPr>
            <a:xfrm>
              <a:off x="7039286"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a:off x="7436269" y="4030945"/>
              <a:ext cx="0" cy="428978"/>
            </a:xfrm>
            <a:prstGeom prst="straightConnector1">
              <a:avLst/>
            </a:prstGeom>
            <a:ln w="38100">
              <a:solidFill>
                <a:schemeClr val="accent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940864" y="4062704"/>
                  <a:ext cx="1486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𝑡</m:t>
                        </m:r>
                      </m:oMath>
                    </m:oMathPara>
                  </a14:m>
                  <a:endParaRPr lang="en-US" sz="2400" dirty="0">
                    <a:solidFill>
                      <a:schemeClr val="tx2"/>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7940864" y="4062704"/>
                  <a:ext cx="148694" cy="276999"/>
                </a:xfrm>
                <a:prstGeom prst="rect">
                  <a:avLst/>
                </a:prstGeom>
                <a:blipFill>
                  <a:blip r:embed="rId2"/>
                  <a:stretch>
                    <a:fillRect l="-29412" r="-17647"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60000" y="4062704"/>
                  <a:ext cx="179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solidFill>
                              <a:schemeClr val="tx2"/>
                            </a:solidFill>
                            <a:latin typeface="Cambria Math" panose="02040503050406030204" pitchFamily="18" charset="0"/>
                          </a:rPr>
                          <m:t>0</m:t>
                        </m:r>
                      </m:oMath>
                    </m:oMathPara>
                  </a14:m>
                  <a:endParaRPr lang="en-US" sz="2400" dirty="0">
                    <a:solidFill>
                      <a:schemeClr val="tx2"/>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60000" y="4062704"/>
                  <a:ext cx="179135" cy="276999"/>
                </a:xfrm>
                <a:prstGeom prst="rect">
                  <a:avLst/>
                </a:prstGeom>
                <a:blipFill>
                  <a:blip r:embed="rId3"/>
                  <a:stretch>
                    <a:fillRect l="-25000" r="-25000" b="-6452"/>
                  </a:stretch>
                </a:blipFill>
              </p:spPr>
              <p:txBody>
                <a:bodyPr/>
                <a:lstStyle/>
                <a:p>
                  <a:r>
                    <a:rPr lang="en-US">
                      <a:noFill/>
                    </a:rPr>
                    <a:t> </a:t>
                  </a:r>
                </a:p>
              </p:txBody>
            </p:sp>
          </mc:Fallback>
        </mc:AlternateContent>
        <p:sp>
          <p:nvSpPr>
            <p:cNvPr id="55" name="Left Brace 54"/>
            <p:cNvSpPr/>
            <p:nvPr/>
          </p:nvSpPr>
          <p:spPr>
            <a:xfrm rot="5400000" flipV="1">
              <a:off x="2966899" y="2468130"/>
              <a:ext cx="205200" cy="2852147"/>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56" name="Rectangle 55"/>
                <p:cNvSpPr/>
                <p:nvPr/>
              </p:nvSpPr>
              <p:spPr>
                <a:xfrm>
                  <a:off x="2437435" y="3443232"/>
                  <a:ext cx="121605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e>
                        </m:d>
                      </m:oMath>
                    </m:oMathPara>
                  </a14:m>
                  <a:endParaRPr lang="en-US" sz="2400" dirty="0"/>
                </a:p>
              </p:txBody>
            </p:sp>
          </mc:Choice>
          <mc:Fallback xmlns="">
            <p:sp>
              <p:nvSpPr>
                <p:cNvPr id="56" name="Rectangle 55"/>
                <p:cNvSpPr>
                  <a:spLocks noRot="1" noChangeAspect="1" noMove="1" noResize="1" noEditPoints="1" noAdjustHandles="1" noChangeArrowheads="1" noChangeShapeType="1" noTextEdit="1"/>
                </p:cNvSpPr>
                <p:nvPr/>
              </p:nvSpPr>
              <p:spPr>
                <a:xfrm>
                  <a:off x="2437435" y="3443232"/>
                  <a:ext cx="1216054" cy="346249"/>
                </a:xfrm>
                <a:prstGeom prst="rect">
                  <a:avLst/>
                </a:prstGeom>
                <a:blipFill>
                  <a:blip r:embed="rId4"/>
                  <a:stretch>
                    <a:fillRect b="-2703"/>
                  </a:stretch>
                </a:blipFill>
              </p:spPr>
              <p:txBody>
                <a:bodyPr/>
                <a:lstStyle/>
                <a:p>
                  <a:r>
                    <a:rPr lang="en-US">
                      <a:noFill/>
                    </a:rPr>
                    <a:t> </a:t>
                  </a:r>
                </a:p>
              </p:txBody>
            </p:sp>
          </mc:Fallback>
        </mc:AlternateContent>
        <p:cxnSp>
          <p:nvCxnSpPr>
            <p:cNvPr id="33" name="Straight Connector 32"/>
            <p:cNvCxnSpPr/>
            <p:nvPr/>
          </p:nvCxnSpPr>
          <p:spPr>
            <a:xfrm flipH="1">
              <a:off x="1643424" y="4246838"/>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4495572" y="4246838"/>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7304600" y="4246838"/>
              <a:ext cx="1" cy="36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1423202" y="3884108"/>
                  <a:ext cx="379816"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oMath>
                    </m:oMathPara>
                  </a14:m>
                  <a:endParaRPr lang="en-US" sz="2400" dirty="0"/>
                </a:p>
              </p:txBody>
            </p:sp>
          </mc:Choice>
          <mc:Fallback xmlns="">
            <p:sp>
              <p:nvSpPr>
                <p:cNvPr id="36" name="Rectangle 35"/>
                <p:cNvSpPr>
                  <a:spLocks noRot="1" noChangeAspect="1" noMove="1" noResize="1" noEditPoints="1" noAdjustHandles="1" noChangeArrowheads="1" noChangeShapeType="1" noTextEdit="1"/>
                </p:cNvSpPr>
                <p:nvPr/>
              </p:nvSpPr>
              <p:spPr>
                <a:xfrm>
                  <a:off x="1423202" y="3884108"/>
                  <a:ext cx="379816" cy="346249"/>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4279135" y="3884108"/>
                  <a:ext cx="38515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2</m:t>
                            </m:r>
                          </m:sub>
                        </m:sSub>
                      </m:oMath>
                    </m:oMathPara>
                  </a14:m>
                  <a:endParaRPr lang="en-US" sz="2400" dirty="0"/>
                </a:p>
              </p:txBody>
            </p:sp>
          </mc:Choice>
          <mc:Fallback xmlns="">
            <p:sp>
              <p:nvSpPr>
                <p:cNvPr id="37" name="Rectangle 36"/>
                <p:cNvSpPr>
                  <a:spLocks noRot="1" noChangeAspect="1" noMove="1" noResize="1" noEditPoints="1" noAdjustHandles="1" noChangeArrowheads="1" noChangeShapeType="1" noTextEdit="1"/>
                </p:cNvSpPr>
                <p:nvPr/>
              </p:nvSpPr>
              <p:spPr>
                <a:xfrm>
                  <a:off x="4279135" y="3884108"/>
                  <a:ext cx="385154" cy="346249"/>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088163" y="3884108"/>
                  <a:ext cx="38515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3</m:t>
                            </m:r>
                          </m:sub>
                        </m:sSub>
                      </m:oMath>
                    </m:oMathPara>
                  </a14:m>
                  <a:endParaRPr lang="en-US" sz="2400" dirty="0"/>
                </a:p>
              </p:txBody>
            </p:sp>
          </mc:Choice>
          <mc:Fallback xmlns="">
            <p:sp>
              <p:nvSpPr>
                <p:cNvPr id="38" name="Rectangle 37"/>
                <p:cNvSpPr>
                  <a:spLocks noRot="1" noChangeAspect="1" noMove="1" noResize="1" noEditPoints="1" noAdjustHandles="1" noChangeArrowheads="1" noChangeShapeType="1" noTextEdit="1"/>
                </p:cNvSpPr>
                <p:nvPr/>
              </p:nvSpPr>
              <p:spPr>
                <a:xfrm>
                  <a:off x="7088163" y="3884108"/>
                  <a:ext cx="385154" cy="346249"/>
                </a:xfrm>
                <a:prstGeom prst="rect">
                  <a:avLst/>
                </a:prstGeom>
                <a:blipFill>
                  <a:blip r:embed="rId7"/>
                  <a:stretch>
                    <a:fillRect b="-2703"/>
                  </a:stretch>
                </a:blipFill>
              </p:spPr>
              <p:txBody>
                <a:bodyPr/>
                <a:lstStyle/>
                <a:p>
                  <a:r>
                    <a:rPr lang="en-US">
                      <a:noFill/>
                    </a:rPr>
                    <a:t> </a:t>
                  </a:r>
                </a:p>
              </p:txBody>
            </p:sp>
          </mc:Fallback>
        </mc:AlternateContent>
        <p:sp>
          <p:nvSpPr>
            <p:cNvPr id="39" name="Left Brace 38"/>
            <p:cNvSpPr/>
            <p:nvPr/>
          </p:nvSpPr>
          <p:spPr>
            <a:xfrm rot="16200000">
              <a:off x="5797488" y="3382449"/>
              <a:ext cx="205200" cy="280902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40" name="Rectangle 39"/>
                <p:cNvSpPr/>
                <p:nvPr/>
              </p:nvSpPr>
              <p:spPr>
                <a:xfrm>
                  <a:off x="5230805" y="4801311"/>
                  <a:ext cx="1221392"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2</m:t>
                                </m:r>
                              </m:sub>
                            </m:sSub>
                          </m:e>
                        </m:d>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5230805" y="4801311"/>
                  <a:ext cx="1221392" cy="346249"/>
                </a:xfrm>
                <a:prstGeom prst="rect">
                  <a:avLst/>
                </a:prstGeom>
                <a:blipFill>
                  <a:blip r:embed="rId8"/>
                  <a:stretch>
                    <a:fillRect b="-270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83" name="Content Placeholder 5"/>
              <p:cNvGraphicFramePr>
                <a:graphicFrameLocks/>
              </p:cNvGraphicFramePr>
              <p:nvPr/>
            </p:nvGraphicFramePr>
            <p:xfrm>
              <a:off x="480000" y="1347992"/>
              <a:ext cx="11101917" cy="216916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Properties of Counting Process</a:t>
                          </a:r>
                        </a:p>
                      </a:txBody>
                      <a:tcPr marL="121920" marR="121920" marT="60960" marB="60960"/>
                    </a:tc>
                    <a:extLst>
                      <a:ext uri="{0D108BD9-81ED-4DB2-BD59-A6C34878D82A}">
                        <a16:rowId xmlns:a16="http://schemas.microsoft.com/office/drawing/2014/main" val="4282699494"/>
                      </a:ext>
                    </a:extLst>
                  </a:tr>
                  <a:tr h="528320">
                    <a:tc>
                      <a:txBody>
                        <a:bodyPr/>
                        <a:lstStyle/>
                        <a:p>
                          <a:r>
                            <a:rPr lang="en-US" sz="2700" dirty="0"/>
                            <a:t>A </a:t>
                          </a:r>
                          <a:r>
                            <a:rPr lang="en-US" sz="2700" b="1" i="1" dirty="0"/>
                            <a:t>counting process</a:t>
                          </a:r>
                          <a:r>
                            <a:rPr lang="en-US" sz="2700" dirty="0"/>
                            <a:t>, </a:t>
                          </a:r>
                          <a14:m>
                            <m:oMath xmlns:m="http://schemas.openxmlformats.org/officeDocument/2006/math">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𝑁</m:t>
                                  </m:r>
                                  <m:d>
                                    <m:dPr>
                                      <m:ctrlPr>
                                        <a:rPr lang="en-US" sz="2700" i="1">
                                          <a:latin typeface="Cambria Math" panose="02040503050406030204" pitchFamily="18" charset="0"/>
                                        </a:rPr>
                                      </m:ctrlPr>
                                    </m:dPr>
                                    <m:e>
                                      <m:r>
                                        <a:rPr lang="en-US" sz="2700" i="1">
                                          <a:latin typeface="Cambria Math" panose="02040503050406030204" pitchFamily="18" charset="0"/>
                                        </a:rPr>
                                        <m:t>𝑡</m:t>
                                      </m:r>
                                    </m:e>
                                  </m:d>
                                  <m:r>
                                    <a:rPr lang="en-US" sz="2700" i="1">
                                      <a:latin typeface="Cambria Math" panose="02040503050406030204" pitchFamily="18" charset="0"/>
                                    </a:rPr>
                                    <m:t>, </m:t>
                                  </m:r>
                                  <m:r>
                                    <a:rPr lang="en-US" sz="2700" i="1">
                                      <a:latin typeface="Cambria Math" panose="02040503050406030204" pitchFamily="18" charset="0"/>
                                    </a:rPr>
                                    <m:t>𝑡</m:t>
                                  </m:r>
                                  <m:r>
                                    <a:rPr lang="en-US" sz="2700" i="1">
                                      <a:latin typeface="Cambria Math" panose="02040503050406030204" pitchFamily="18" charset="0"/>
                                    </a:rPr>
                                    <m:t>≥0</m:t>
                                  </m:r>
                                </m:e>
                              </m:d>
                            </m:oMath>
                          </a14:m>
                          <a:r>
                            <a:rPr lang="en-US" sz="2700" dirty="0"/>
                            <a:t>, has</a:t>
                          </a:r>
                        </a:p>
                      </a:txBody>
                      <a:tcPr marL="121920" marR="121920" marT="60960" marB="60960"/>
                    </a:tc>
                    <a:extLst>
                      <a:ext uri="{0D108BD9-81ED-4DB2-BD59-A6C34878D82A}">
                        <a16:rowId xmlns:a16="http://schemas.microsoft.com/office/drawing/2014/main" val="2257841623"/>
                      </a:ext>
                    </a:extLst>
                  </a:tr>
                  <a:tr h="934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700" b="1" i="1" dirty="0"/>
                            <a:t>independent increments</a:t>
                          </a:r>
                          <a:r>
                            <a:rPr lang="en-US" sz="2700" dirty="0"/>
                            <a:t> if, given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1</m:t>
                                  </m:r>
                                </m:sub>
                              </m:sSub>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3</m:t>
                                  </m:r>
                                </m:sub>
                              </m:sSub>
                            </m:oMath>
                          </a14:m>
                          <a:r>
                            <a:rPr lang="en-US" sz="2700" dirty="0"/>
                            <a:t>, </a:t>
                          </a:r>
                          <a14:m>
                            <m:oMath xmlns:m="http://schemas.openxmlformats.org/officeDocument/2006/math">
                              <m:r>
                                <a:rPr lang="en-US" sz="2700" i="1">
                                  <a:latin typeface="Cambria Math" panose="02040503050406030204" pitchFamily="18" charset="0"/>
                                </a:rPr>
                                <m:t>𝑁</m:t>
                              </m:r>
                              <m:r>
                                <a:rPr lang="en-US" sz="2700" i="1">
                                  <a:latin typeface="Cambria Math" panose="02040503050406030204" pitchFamily="18" charset="0"/>
                                </a:rPr>
                                <m:t>(</m:t>
                              </m:r>
                              <m:sSub>
                                <m:sSubPr>
                                  <m:ctrlPr>
                                    <a:rPr lang="en-US" sz="2700" i="1">
                                      <a:latin typeface="Cambria Math" panose="02040503050406030204" pitchFamily="18" charset="0"/>
                                    </a:rPr>
                                  </m:ctrlPr>
                                </m:sSubPr>
                                <m:e>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m:t>
                                  </m:r>
                                  <m:r>
                                    <a:rPr lang="en-US" sz="2700" i="1">
                                      <a:latin typeface="Cambria Math" panose="02040503050406030204" pitchFamily="18" charset="0"/>
                                    </a:rPr>
                                    <m:t>𝑡</m:t>
                                  </m:r>
                                </m:e>
                                <m:sub>
                                  <m:r>
                                    <a:rPr lang="en-US" sz="2700" i="1">
                                      <a:latin typeface="Cambria Math" panose="02040503050406030204" pitchFamily="18" charset="0"/>
                                    </a:rPr>
                                    <m:t>1</m:t>
                                  </m:r>
                                </m:sub>
                              </m:sSub>
                              <m:r>
                                <a:rPr lang="en-US" sz="2700" i="1">
                                  <a:latin typeface="Cambria Math" panose="02040503050406030204" pitchFamily="18" charset="0"/>
                                </a:rPr>
                                <m:t>)</m:t>
                              </m:r>
                            </m:oMath>
                          </a14:m>
                          <a:r>
                            <a:rPr lang="en-US" sz="2700" dirty="0"/>
                            <a:t> and </a:t>
                          </a:r>
                          <a14:m>
                            <m:oMath xmlns:m="http://schemas.openxmlformats.org/officeDocument/2006/math">
                              <m:r>
                                <a:rPr lang="en-US" sz="2700" i="1">
                                  <a:latin typeface="Cambria Math" panose="02040503050406030204" pitchFamily="18" charset="0"/>
                                </a:rPr>
                                <m:t>𝑁</m:t>
                              </m:r>
                              <m:r>
                                <a:rPr lang="en-US" sz="2700" i="1">
                                  <a:latin typeface="Cambria Math" panose="02040503050406030204" pitchFamily="18" charset="0"/>
                                </a:rPr>
                                <m:t>(</m:t>
                              </m:r>
                              <m:sSub>
                                <m:sSubPr>
                                  <m:ctrlPr>
                                    <a:rPr lang="en-US" sz="2700" i="1">
                                      <a:latin typeface="Cambria Math" panose="02040503050406030204" pitchFamily="18" charset="0"/>
                                    </a:rPr>
                                  </m:ctrlPr>
                                </m:sSubPr>
                                <m:e>
                                  <m:sSub>
                                    <m:sSubPr>
                                      <m:ctrlPr>
                                        <a:rPr lang="en-US" sz="2700" i="1">
                                          <a:latin typeface="Cambria Math" panose="02040503050406030204" pitchFamily="18" charset="0"/>
                                        </a:rPr>
                                      </m:ctrlPr>
                                    </m:sSubPr>
                                    <m:e>
                                      <m:r>
                                        <a:rPr lang="en-US" sz="2700" i="1">
                                          <a:latin typeface="Cambria Math" panose="02040503050406030204" pitchFamily="18" charset="0"/>
                                        </a:rPr>
                                        <m:t>𝑡</m:t>
                                      </m:r>
                                    </m:e>
                                    <m:sub>
                                      <m:r>
                                        <a:rPr lang="en-US" sz="2700" i="1">
                                          <a:latin typeface="Cambria Math" panose="02040503050406030204" pitchFamily="18" charset="0"/>
                                        </a:rPr>
                                        <m:t>3</m:t>
                                      </m:r>
                                    </m:sub>
                                  </m:sSub>
                                  <m:r>
                                    <a:rPr lang="en-US" sz="2700" i="1">
                                      <a:latin typeface="Cambria Math" panose="02040503050406030204" pitchFamily="18" charset="0"/>
                                    </a:rPr>
                                    <m:t>−</m:t>
                                  </m:r>
                                  <m:r>
                                    <a:rPr lang="en-US" sz="2700" i="1">
                                      <a:latin typeface="Cambria Math" panose="02040503050406030204" pitchFamily="18" charset="0"/>
                                    </a:rPr>
                                    <m:t>𝑡</m:t>
                                  </m:r>
                                </m:e>
                                <m:sub>
                                  <m:r>
                                    <a:rPr lang="en-US" sz="2700" i="1">
                                      <a:latin typeface="Cambria Math" panose="02040503050406030204" pitchFamily="18" charset="0"/>
                                    </a:rPr>
                                    <m:t>2</m:t>
                                  </m:r>
                                </m:sub>
                              </m:sSub>
                              <m:r>
                                <a:rPr lang="en-US" sz="2700" i="1">
                                  <a:latin typeface="Cambria Math" panose="02040503050406030204" pitchFamily="18" charset="0"/>
                                </a:rPr>
                                <m:t>)</m:t>
                              </m:r>
                            </m:oMath>
                          </a14:m>
                          <a:r>
                            <a:rPr lang="en-US" sz="2700" dirty="0"/>
                            <a:t> are independent.</a:t>
                          </a:r>
                        </a:p>
                      </a:txBody>
                      <a:tcPr marL="121920" marR="121920" marT="60960" marB="60960"/>
                    </a:tc>
                    <a:extLst>
                      <a:ext uri="{0D108BD9-81ED-4DB2-BD59-A6C34878D82A}">
                        <a16:rowId xmlns:a16="http://schemas.microsoft.com/office/drawing/2014/main" val="1512180322"/>
                      </a:ext>
                    </a:extLst>
                  </a:tr>
                </a:tbl>
              </a:graphicData>
            </a:graphic>
          </p:graphicFrame>
        </mc:Choice>
        <mc:Fallback xmlns="">
          <p:graphicFrame>
            <p:nvGraphicFramePr>
              <p:cNvPr id="83" name="Content Placeholder 5"/>
              <p:cNvGraphicFramePr>
                <a:graphicFrameLocks/>
              </p:cNvGraphicFramePr>
              <p:nvPr/>
            </p:nvGraphicFramePr>
            <p:xfrm>
              <a:off x="480000" y="1347992"/>
              <a:ext cx="11101917" cy="2169160"/>
            </p:xfrm>
            <a:graphic>
              <a:graphicData uri="http://schemas.openxmlformats.org/drawingml/2006/table">
                <a:tbl>
                  <a:tblPr firstRow="1" bandRow="1">
                    <a:tableStyleId>{5C22544A-7EE6-4342-B048-85BDC9FD1C3A}</a:tableStyleId>
                  </a:tblPr>
                  <a:tblGrid>
                    <a:gridCol w="11101917">
                      <a:extLst>
                        <a:ext uri="{9D8B030D-6E8A-4147-A177-3AD203B41FA5}">
                          <a16:colId xmlns:a16="http://schemas.microsoft.com/office/drawing/2014/main" val="2806566759"/>
                        </a:ext>
                      </a:extLst>
                    </a:gridCol>
                  </a:tblGrid>
                  <a:tr h="690880">
                    <a:tc>
                      <a:txBody>
                        <a:bodyPr/>
                        <a:lstStyle/>
                        <a:p>
                          <a:r>
                            <a:rPr lang="en-US" sz="3700" dirty="0"/>
                            <a:t>Properties of Counting Process</a:t>
                          </a:r>
                        </a:p>
                      </a:txBody>
                      <a:tcPr marL="121920" marR="121920" marT="60960" marB="60960"/>
                    </a:tc>
                    <a:extLst>
                      <a:ext uri="{0D108BD9-81ED-4DB2-BD59-A6C34878D82A}">
                        <a16:rowId xmlns:a16="http://schemas.microsoft.com/office/drawing/2014/main" val="4282699494"/>
                      </a:ext>
                    </a:extLst>
                  </a:tr>
                  <a:tr h="533400">
                    <a:tc>
                      <a:txBody>
                        <a:bodyPr/>
                        <a:lstStyle/>
                        <a:p>
                          <a:endParaRPr lang="en-US"/>
                        </a:p>
                      </a:txBody>
                      <a:tcPr marL="121920" marR="121920" marT="60960" marB="60960">
                        <a:blipFill>
                          <a:blip r:embed="rId9"/>
                          <a:stretch>
                            <a:fillRect l="-114" t="-141860" r="-343" b="-200000"/>
                          </a:stretch>
                        </a:blipFill>
                      </a:tcPr>
                    </a:tc>
                    <a:extLst>
                      <a:ext uri="{0D108BD9-81ED-4DB2-BD59-A6C34878D82A}">
                        <a16:rowId xmlns:a16="http://schemas.microsoft.com/office/drawing/2014/main" val="2257841623"/>
                      </a:ext>
                    </a:extLst>
                  </a:tr>
                  <a:tr h="944880">
                    <a:tc>
                      <a:txBody>
                        <a:bodyPr/>
                        <a:lstStyle/>
                        <a:p>
                          <a:endParaRPr lang="en-US"/>
                        </a:p>
                      </a:txBody>
                      <a:tcPr marL="121920" marR="121920" marT="60960" marB="60960">
                        <a:blipFill>
                          <a:blip r:embed="rId9"/>
                          <a:stretch>
                            <a:fillRect l="-114" t="-140541" r="-343" b="-16216"/>
                          </a:stretch>
                        </a:blipFill>
                      </a:tcPr>
                    </a:tc>
                    <a:extLst>
                      <a:ext uri="{0D108BD9-81ED-4DB2-BD59-A6C34878D82A}">
                        <a16:rowId xmlns:a16="http://schemas.microsoft.com/office/drawing/2014/main" val="1512180322"/>
                      </a:ext>
                    </a:extLst>
                  </a:tr>
                </a:tbl>
              </a:graphicData>
            </a:graphic>
          </p:graphicFrame>
        </mc:Fallback>
      </mc:AlternateContent>
    </p:spTree>
    <p:extLst>
      <p:ext uri="{BB962C8B-B14F-4D97-AF65-F5344CB8AC3E}">
        <p14:creationId xmlns:p14="http://schemas.microsoft.com/office/powerpoint/2010/main" val="1120557187"/>
      </p:ext>
    </p:extLst>
  </p:cSld>
  <p:clrMapOvr>
    <a:masterClrMapping/>
  </p:clrMapOvr>
</p:sld>
</file>

<file path=ppt/theme/theme1.xml><?xml version="1.0" encoding="utf-8"?>
<a:theme xmlns:a="http://schemas.openxmlformats.org/drawingml/2006/main" name="1_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AF7CB6F4-3594-6D4D-83F4-4D0428886894}">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YGGPMO&quot;"/>
    <we:property name="selectedQuestionId" value="&quot;67be1fd28d9bfcf9200b7d86&quot;"/>
    <we:property name="YGGPMO:67be1fd28d9bfcf9200b7d86:SlideId" value="716"/>
  </we:properties>
  <we:bindings/>
  <we:snapshot xmlns:r="http://schemas.openxmlformats.org/officeDocument/2006/relationships"/>
</we:webextension>
</file>

<file path=ppt/webextensions/webextension2.xml><?xml version="1.0" encoding="utf-8"?>
<we:webextension xmlns:we="http://schemas.microsoft.com/office/webextensions/webextension/2010/11" id="{2CA07A8A-13C9-5744-9C20-24439A1D6634}">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YGGPMO&quot;"/>
    <we:property name="selectedQuestionId" value="&quot;67be1fceec2fb001fc672c8f&quot;"/>
    <we:property name="YGGPMO:67be1fceec2fb001fc672c8f:SlideId" value="717"/>
  </we:properties>
  <we:bindings/>
  <we:snapshot xmlns:r="http://schemas.openxmlformats.org/officeDocument/2006/relationships"/>
</we:webextension>
</file>

<file path=ppt/webextensions/webextension3.xml><?xml version="1.0" encoding="utf-8"?>
<we:webextension xmlns:we="http://schemas.microsoft.com/office/webextensions/webextension/2010/11" id="{2CA07A8A-13C9-5744-9C20-24439A1D6634}">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YGGPMO&quot;"/>
    <we:property name="selectedQuestionId" value="&quot;67be20d98d9bfcf9200c21e7&quot;"/>
    <we:property name="YGGPMO:67be20d98d9bfcf9200c21e7:SlideId" value="718"/>
  </we:properties>
  <we:bindings/>
  <we:snapshot xmlns:r="http://schemas.openxmlformats.org/officeDocument/2006/relationships"/>
</we:webextension>
</file>

<file path=ppt/webextensions/webextension4.xml><?xml version="1.0" encoding="utf-8"?>
<we:webextension xmlns:we="http://schemas.microsoft.com/office/webextensions/webextension/2010/11" id="{2CA07A8A-13C9-5744-9C20-24439A1D6634}">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YGGPMO&quot;"/>
    <we:property name="selectedQuestionId" value="&quot;67be21a4d07bad301dabd504&quot;"/>
    <we:property name="YGGPMO:67be21a4d07bad301dabd504:SlideId" value="719"/>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15059</TotalTime>
  <Words>4869</Words>
  <Application>Microsoft Macintosh PowerPoint</Application>
  <PresentationFormat>Widescreen</PresentationFormat>
  <Paragraphs>519</Paragraphs>
  <Slides>89</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Aptos</vt:lpstr>
      <vt:lpstr>Arial</vt:lpstr>
      <vt:lpstr>Calibri</vt:lpstr>
      <vt:lpstr>Cambria Math</vt:lpstr>
      <vt:lpstr>Lucida Grande</vt:lpstr>
      <vt:lpstr>Times New Roman</vt:lpstr>
      <vt:lpstr>1_Maastricht University</vt:lpstr>
      <vt:lpstr>BCS1520: Statistics</vt:lpstr>
      <vt:lpstr>PowerPoint Presentation</vt:lpstr>
      <vt:lpstr>Discrete Random Variables</vt:lpstr>
      <vt:lpstr>Independent RVs</vt:lpstr>
      <vt:lpstr>Discrete Random Variables</vt:lpstr>
      <vt:lpstr>Poisson Process &amp; Distribution</vt:lpstr>
      <vt:lpstr>Poisson Process &amp; Distribution</vt:lpstr>
      <vt:lpstr>Poisson Process &amp; Distribution</vt:lpstr>
      <vt:lpstr>Poisson Process &amp; Distribution</vt:lpstr>
      <vt:lpstr>Poisson Process &amp; Distribution</vt:lpstr>
      <vt:lpstr>Poisson Process &amp; Distribution</vt:lpstr>
      <vt:lpstr>Poisson Process &amp; Distribution</vt:lpstr>
      <vt:lpstr>Discrete Random Variables</vt:lpstr>
      <vt:lpstr>Discrete Random Variables</vt:lpstr>
      <vt:lpstr>Why do we want a distribution?</vt:lpstr>
      <vt:lpstr>Continuous Random Variables</vt:lpstr>
      <vt:lpstr>Continuous Random Variables</vt:lpstr>
      <vt:lpstr>Continuous Random Variables</vt:lpstr>
      <vt:lpstr>Continuous Random Variables</vt:lpstr>
      <vt:lpstr>Continuous Random Variables</vt:lpstr>
      <vt:lpstr>Continuous Random Variables</vt:lpstr>
      <vt:lpstr>Summaries of Random Variables</vt:lpstr>
      <vt:lpstr>The mean</vt:lpstr>
      <vt:lpstr>Mathematical Expectation</vt:lpstr>
      <vt:lpstr>Mathematical Expectation</vt:lpstr>
      <vt:lpstr>Mathematical Expectation</vt:lpstr>
      <vt:lpstr>Variance of a Random Variable</vt:lpstr>
      <vt:lpstr>Mathematical Expectation</vt:lpstr>
      <vt:lpstr>Covariance between Random Variables</vt:lpstr>
      <vt:lpstr>Covariance between Random Variables</vt:lpstr>
      <vt:lpstr>Covariance between Random Variables</vt:lpstr>
      <vt:lpstr>Correlation between Random Variables</vt:lpstr>
      <vt:lpstr>Bernoulli Distribution</vt:lpstr>
      <vt:lpstr>Bernoulli distribution</vt:lpstr>
      <vt:lpstr>Binomial Distribution</vt:lpstr>
      <vt:lpstr>Binomial Distribution</vt:lpstr>
      <vt:lpstr>Binomial Distribution</vt:lpstr>
      <vt:lpstr>Binomial Distribution</vt:lpstr>
      <vt:lpstr>Binomial Distribution</vt:lpstr>
      <vt:lpstr>Binomial distribution</vt:lpstr>
      <vt:lpstr>Binomial distribution</vt:lpstr>
      <vt:lpstr>Binomial Distribution</vt:lpstr>
      <vt:lpstr>Mean of Binomial Distribution</vt:lpstr>
      <vt:lpstr>Distributions of Summary Statistics</vt:lpstr>
      <vt:lpstr>Mean of Binomial Distribution: Margin of Error</vt:lpstr>
      <vt:lpstr>Law of large numbers</vt:lpstr>
      <vt:lpstr>Law of large numbers</vt:lpstr>
      <vt:lpstr>Central Limit Theorem</vt:lpstr>
      <vt:lpstr>Central Limit Theorem</vt:lpstr>
      <vt:lpstr>Central Limit Theorem</vt:lpstr>
      <vt:lpstr>Central Limit Theorem</vt:lpstr>
      <vt:lpstr>Assumptions of CLT</vt:lpstr>
      <vt:lpstr>Why the normal distribution?</vt:lpstr>
      <vt:lpstr>Why the normal distribution?</vt:lpstr>
      <vt:lpstr>Central Limit Theorem</vt:lpstr>
      <vt:lpstr>Normal distribution</vt:lpstr>
      <vt:lpstr>Normal distribution</vt:lpstr>
      <vt:lpstr>Confidence Interval</vt:lpstr>
      <vt:lpstr>Confidence Interval</vt:lpstr>
      <vt:lpstr>Standard Normal Distribution</vt:lpstr>
      <vt:lpstr>Confidence Limits</vt:lpstr>
      <vt:lpstr>Sampling Distribution for a Mean</vt:lpstr>
      <vt:lpstr>Central Limit Theorem</vt:lpstr>
      <vt:lpstr>Confidence Intervals for a Single Mean</vt:lpstr>
      <vt:lpstr>Confidence Intervals for a Single Mean</vt:lpstr>
      <vt:lpstr>Confidence Intervals for a Single Mean</vt:lpstr>
      <vt:lpstr>Confidence Intervals for a Single Mean</vt:lpstr>
      <vt:lpstr>Sampling Distribution for a Mean</vt:lpstr>
      <vt:lpstr>Sampling Distribution for a Mean</vt:lpstr>
      <vt:lpstr>Sampling Distribution for a Mean</vt:lpstr>
      <vt:lpstr>Sampling Distribution for a Mean</vt:lpstr>
      <vt:lpstr>Confidence Intervals for Small Datasets</vt:lpstr>
      <vt:lpstr>Confidence Intervals for Small Datasets</vt:lpstr>
      <vt:lpstr>Confidence Intervals for Small Datasets</vt:lpstr>
      <vt:lpstr>Confidence Intervals for Small Datasets</vt:lpstr>
      <vt:lpstr>t-Distribution</vt:lpstr>
      <vt:lpstr>t-Distribution Definition</vt:lpstr>
      <vt:lpstr>t-Distribution Definition</vt:lpstr>
      <vt:lpstr>t-Distribution</vt:lpstr>
      <vt:lpstr>Is it fair to assume a Normal distribution?</vt:lpstr>
      <vt:lpstr>Is it fair to assume a normal distribution?</vt:lpstr>
      <vt:lpstr>When doesn’t the t-distribution work?</vt:lpstr>
      <vt:lpstr>Confidence Interval for Proportion of a Single Sample</vt:lpstr>
      <vt:lpstr>Confidence Interval for Proportion of a Single Sample</vt:lpstr>
      <vt:lpstr>Sample Size Needed</vt:lpstr>
      <vt:lpstr>Confidence Interval for a Poisson</vt:lpstr>
      <vt:lpstr>Confidence Interval for a Poisson</vt:lpstr>
      <vt:lpstr>Confidence intervals</vt:lpstr>
      <vt:lpstr>How much should we trust confidence intervals?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Wodeyar, Anirudh (DACS)</dc:creator>
  <cp:lastModifiedBy>Wodeyar, Anirudh (DACS)</cp:lastModifiedBy>
  <cp:revision>60</cp:revision>
  <dcterms:created xsi:type="dcterms:W3CDTF">2024-10-09T10:24:32Z</dcterms:created>
  <dcterms:modified xsi:type="dcterms:W3CDTF">2025-04-21T09:12:37Z</dcterms:modified>
</cp:coreProperties>
</file>